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4"/>
  </p:notesMasterIdLst>
  <p:sldIdLst>
    <p:sldId id="256" r:id="rId2"/>
    <p:sldId id="257" r:id="rId3"/>
    <p:sldId id="356" r:id="rId4"/>
    <p:sldId id="319" r:id="rId5"/>
    <p:sldId id="320" r:id="rId6"/>
    <p:sldId id="321" r:id="rId7"/>
    <p:sldId id="322" r:id="rId8"/>
    <p:sldId id="323" r:id="rId9"/>
    <p:sldId id="324" r:id="rId10"/>
    <p:sldId id="325" r:id="rId11"/>
    <p:sldId id="326" r:id="rId12"/>
    <p:sldId id="327" r:id="rId13"/>
    <p:sldId id="328" r:id="rId14"/>
    <p:sldId id="329" r:id="rId15"/>
    <p:sldId id="330" r:id="rId16"/>
    <p:sldId id="331" r:id="rId17"/>
    <p:sldId id="332" r:id="rId18"/>
    <p:sldId id="333" r:id="rId19"/>
    <p:sldId id="334" r:id="rId20"/>
    <p:sldId id="312" r:id="rId21"/>
    <p:sldId id="314" r:id="rId22"/>
    <p:sldId id="315" r:id="rId23"/>
    <p:sldId id="316" r:id="rId24"/>
    <p:sldId id="317" r:id="rId25"/>
    <p:sldId id="335" r:id="rId26"/>
    <p:sldId id="336" r:id="rId27"/>
    <p:sldId id="337" r:id="rId28"/>
    <p:sldId id="338" r:id="rId29"/>
    <p:sldId id="339" r:id="rId30"/>
    <p:sldId id="340" r:id="rId31"/>
    <p:sldId id="341" r:id="rId32"/>
    <p:sldId id="342" r:id="rId33"/>
    <p:sldId id="343" r:id="rId34"/>
    <p:sldId id="360" r:id="rId35"/>
    <p:sldId id="352" r:id="rId36"/>
    <p:sldId id="351" r:id="rId37"/>
    <p:sldId id="367" r:id="rId38"/>
    <p:sldId id="348" r:id="rId39"/>
    <p:sldId id="354" r:id="rId40"/>
    <p:sldId id="355" r:id="rId41"/>
    <p:sldId id="366" r:id="rId42"/>
    <p:sldId id="361" r:id="rId43"/>
    <p:sldId id="368" r:id="rId44"/>
    <p:sldId id="363" r:id="rId45"/>
    <p:sldId id="359" r:id="rId46"/>
    <p:sldId id="364" r:id="rId47"/>
    <p:sldId id="357" r:id="rId48"/>
    <p:sldId id="365" r:id="rId49"/>
    <p:sldId id="358" r:id="rId50"/>
    <p:sldId id="353" r:id="rId51"/>
    <p:sldId id="318" r:id="rId52"/>
    <p:sldId id="290"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C508A3EB-36E8-4B35-8CB2-543EF207F42E}">
          <p14:sldIdLst>
            <p14:sldId id="256"/>
            <p14:sldId id="257"/>
            <p14:sldId id="356"/>
            <p14:sldId id="319"/>
            <p14:sldId id="320"/>
            <p14:sldId id="321"/>
            <p14:sldId id="322"/>
            <p14:sldId id="323"/>
            <p14:sldId id="324"/>
            <p14:sldId id="325"/>
            <p14:sldId id="326"/>
            <p14:sldId id="327"/>
            <p14:sldId id="328"/>
            <p14:sldId id="329"/>
            <p14:sldId id="330"/>
            <p14:sldId id="331"/>
            <p14:sldId id="332"/>
            <p14:sldId id="333"/>
            <p14:sldId id="334"/>
            <p14:sldId id="312"/>
            <p14:sldId id="314"/>
            <p14:sldId id="315"/>
            <p14:sldId id="316"/>
            <p14:sldId id="317"/>
            <p14:sldId id="335"/>
            <p14:sldId id="336"/>
            <p14:sldId id="337"/>
            <p14:sldId id="338"/>
            <p14:sldId id="339"/>
            <p14:sldId id="340"/>
            <p14:sldId id="341"/>
            <p14:sldId id="342"/>
            <p14:sldId id="343"/>
            <p14:sldId id="360"/>
            <p14:sldId id="352"/>
            <p14:sldId id="351"/>
            <p14:sldId id="367"/>
            <p14:sldId id="348"/>
            <p14:sldId id="354"/>
            <p14:sldId id="355"/>
            <p14:sldId id="366"/>
            <p14:sldId id="361"/>
            <p14:sldId id="368"/>
            <p14:sldId id="363"/>
            <p14:sldId id="359"/>
            <p14:sldId id="364"/>
            <p14:sldId id="357"/>
            <p14:sldId id="365"/>
            <p14:sldId id="358"/>
            <p14:sldId id="353"/>
            <p14:sldId id="318"/>
            <p14:sldId id="290"/>
          </p14:sldIdLst>
        </p14:section>
        <p14:section name="Templates" id="{3D90E667-392C-4C00-BF99-BBF0CD8E444A}">
          <p14:sldIdLst/>
        </p14:section>
        <p14:section name="Default Section" id="{1BF053F4-6E85-4908-9573-31369C2044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dgm:spPr/>
      <dgm:t>
        <a:bodyPr/>
        <a:lstStyle/>
        <a:p>
          <a:r>
            <a:rPr lang="en-US"/>
            <a:t>Input Validation</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92B14B58-D6FE-4932-94BF-EC87B335436D}">
      <dgm:prSet phldrT="[Text]"/>
      <dgm:spPr/>
      <dgm:t>
        <a:bodyPr/>
        <a:lstStyle/>
        <a:p>
          <a:r>
            <a:rPr lang="en-US"/>
            <a:t>If the input array is null or has less than three elements, return throw an exception</a:t>
          </a:r>
        </a:p>
      </dgm:t>
    </dgm:pt>
    <dgm:pt modelId="{FBC42834-E99F-4E57-A2EA-8423C8CF0513}" type="parTrans" cxnId="{CF63A6EB-8F28-4A4D-BC00-7DB173ED076C}">
      <dgm:prSet/>
      <dgm:spPr/>
      <dgm:t>
        <a:bodyPr/>
        <a:lstStyle/>
        <a:p>
          <a:endParaRPr lang="en-US"/>
        </a:p>
      </dgm:t>
    </dgm:pt>
    <dgm:pt modelId="{2D31CEF4-02D8-4373-8E59-871E6031D2C8}" type="sibTrans" cxnId="{CF63A6EB-8F28-4A4D-BC00-7DB173ED076C}">
      <dgm:prSet/>
      <dgm:spPr/>
      <dgm:t>
        <a:bodyPr/>
        <a:lstStyle/>
        <a:p>
          <a:endParaRPr lang="en-US"/>
        </a:p>
      </dgm:t>
    </dgm:pt>
    <dgm:pt modelId="{61C57970-EB20-413A-9C84-A312B5921CC0}">
      <dgm:prSet phldrT="[Text]"/>
      <dgm:spPr/>
      <dgm:t>
        <a:bodyPr/>
        <a:lstStyle/>
        <a:p>
          <a:r>
            <a:rPr lang="en-US"/>
            <a:t>Setup</a:t>
          </a:r>
        </a:p>
      </dgm:t>
    </dgm:pt>
    <dgm:pt modelId="{AB4958A0-D597-43EB-B7E7-1C9789B2DB46}" type="parTrans" cxnId="{ECCC0C34-0726-4A79-9452-85433D8A6E64}">
      <dgm:prSet/>
      <dgm:spPr/>
      <dgm:t>
        <a:bodyPr/>
        <a:lstStyle/>
        <a:p>
          <a:endParaRPr lang="en-US"/>
        </a:p>
      </dgm:t>
    </dgm:pt>
    <dgm:pt modelId="{B30F69CF-45D9-4038-B969-013F74AC714A}" type="sibTrans" cxnId="{ECCC0C34-0726-4A79-9452-85433D8A6E64}">
      <dgm:prSet/>
      <dgm:spPr/>
      <dgm:t>
        <a:bodyPr/>
        <a:lstStyle/>
        <a:p>
          <a:endParaRPr lang="en-US"/>
        </a:p>
      </dgm:t>
    </dgm:pt>
    <dgm:pt modelId="{AF12C27B-5FBC-4C54-89B5-3E9B236B7BBA}">
      <dgm:prSet phldrT="[Text]"/>
      <dgm:spPr/>
      <dgm:t>
        <a:bodyPr/>
        <a:lstStyle/>
        <a:p>
          <a:r>
            <a:rPr lang="en-US"/>
            <a:t>Iterate</a:t>
          </a:r>
          <a:r>
            <a:rPr lang="en-US" baseline="0"/>
            <a:t> over array</a:t>
          </a:r>
          <a:endParaRPr lang="en-US"/>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3B58C465-CB8F-464B-92CD-4B4D8F75D821}">
      <dgm:prSet phldrT="[Text]"/>
      <dgm:spPr/>
      <dgm:t>
        <a:bodyPr/>
        <a:lstStyle/>
        <a:p>
          <a:r>
            <a:rPr lang="en-US"/>
            <a:t>Return result</a:t>
          </a:r>
        </a:p>
      </dgm:t>
    </dgm:pt>
    <dgm:pt modelId="{6ADDCFC8-88E4-4E73-9F94-FBD4AEB1AA6C}" type="parTrans" cxnId="{F7973569-7050-45AB-8D12-D250747DD046}">
      <dgm:prSet/>
      <dgm:spPr/>
      <dgm:t>
        <a:bodyPr/>
        <a:lstStyle/>
        <a:p>
          <a:endParaRPr lang="en-US"/>
        </a:p>
      </dgm:t>
    </dgm:pt>
    <dgm:pt modelId="{2D3AF240-6790-4327-B66A-B433B65940D6}" type="sibTrans" cxnId="{F7973569-7050-45AB-8D12-D250747DD046}">
      <dgm:prSet/>
      <dgm:spPr/>
      <dgm:t>
        <a:bodyPr/>
        <a:lstStyle/>
        <a:p>
          <a:endParaRPr lang="en-US"/>
        </a:p>
      </dgm:t>
    </dgm:pt>
    <dgm:pt modelId="{19FFACF1-1D5A-4131-BE3C-48D8929E5298}">
      <dgm:prSet/>
      <dgm:spPr/>
      <dgm:t>
        <a:bodyPr/>
        <a:lstStyle/>
        <a:p>
          <a:r>
            <a:rPr lang="en-US"/>
            <a:t>Create and initialize the List of list of integers (let’s call it L) that stores and returns the results.</a:t>
          </a:r>
        </a:p>
      </dgm:t>
    </dgm:pt>
    <dgm:pt modelId="{827B640E-CA2C-4EC3-8DC8-236CA60508BA}" type="parTrans" cxnId="{37D23D8F-A8E5-4B0C-9BA6-EDAC28CC36AD}">
      <dgm:prSet/>
      <dgm:spPr/>
      <dgm:t>
        <a:bodyPr/>
        <a:lstStyle/>
        <a:p>
          <a:endParaRPr lang="en-US"/>
        </a:p>
      </dgm:t>
    </dgm:pt>
    <dgm:pt modelId="{6A557F55-D66E-4592-9FEF-39407FC264C5}" type="sibTrans" cxnId="{37D23D8F-A8E5-4B0C-9BA6-EDAC28CC36AD}">
      <dgm:prSet/>
      <dgm:spPr/>
      <dgm:t>
        <a:bodyPr/>
        <a:lstStyle/>
        <a:p>
          <a:endParaRPr lang="en-US"/>
        </a:p>
      </dgm:t>
    </dgm:pt>
    <dgm:pt modelId="{174029F5-264E-43F7-9B96-E98228564F74}">
      <dgm:prSet phldrT="[Text]"/>
      <dgm:spPr/>
      <dgm:t>
        <a:bodyPr/>
        <a:lstStyle/>
        <a:p>
          <a:r>
            <a:rPr lang="en-US"/>
            <a:t>For each element, calculate the 2Sum target value and call 2Sum with appropriate arguments</a:t>
          </a:r>
        </a:p>
      </dgm:t>
    </dgm:pt>
    <dgm:pt modelId="{3B2F9DCC-50D2-49E0-AF02-121411D5C81B}" type="parTrans" cxnId="{EA79EEF8-784D-4FB3-AD1F-88C50C10955A}">
      <dgm:prSet/>
      <dgm:spPr/>
      <dgm:t>
        <a:bodyPr/>
        <a:lstStyle/>
        <a:p>
          <a:endParaRPr lang="en-US"/>
        </a:p>
      </dgm:t>
    </dgm:pt>
    <dgm:pt modelId="{04AC12B8-791A-4C0F-9571-07420709DCD3}" type="sibTrans" cxnId="{EA79EEF8-784D-4FB3-AD1F-88C50C10955A}">
      <dgm:prSet/>
      <dgm:spPr/>
      <dgm:t>
        <a:bodyPr/>
        <a:lstStyle/>
        <a:p>
          <a:endParaRPr lang="en-US"/>
        </a:p>
      </dgm:t>
    </dgm:pt>
    <dgm:pt modelId="{8D05D58B-3338-4AD5-AD09-47906CC33236}">
      <dgm:prSet/>
      <dgm:spPr/>
      <dgm:t>
        <a:bodyPr/>
        <a:lstStyle/>
        <a:p>
          <a:r>
            <a:rPr lang="en-US"/>
            <a:t>Return all the values we have collected in L so far.</a:t>
          </a:r>
        </a:p>
      </dgm:t>
    </dgm:pt>
    <dgm:pt modelId="{B7C09357-32CB-46A3-8E81-563CF65EB68B}" type="parTrans" cxnId="{8DEE447C-8860-4E74-8D2A-56E5A3A7A062}">
      <dgm:prSet/>
      <dgm:spPr/>
      <dgm:t>
        <a:bodyPr/>
        <a:lstStyle/>
        <a:p>
          <a:endParaRPr lang="en-US"/>
        </a:p>
      </dgm:t>
    </dgm:pt>
    <dgm:pt modelId="{BA25C9BE-A9C8-4DBB-AA0B-97015B601F85}" type="sibTrans" cxnId="{8DEE447C-8860-4E74-8D2A-56E5A3A7A062}">
      <dgm:prSet/>
      <dgm:spPr/>
      <dgm:t>
        <a:bodyPr/>
        <a:lstStyle/>
        <a:p>
          <a:endParaRPr lang="en-US"/>
        </a:p>
      </dgm:t>
    </dgm:pt>
    <dgm:pt modelId="{654ABB33-60F7-4CA2-9866-4A16481FEF1E}">
      <dgm:prSet/>
      <dgm:spPr/>
      <dgm:t>
        <a:bodyPr/>
        <a:lstStyle/>
        <a:p>
          <a:r>
            <a:rPr lang="en-US"/>
            <a:t>Sort the array(that helps in bringing duplicate elements together)</a:t>
          </a:r>
        </a:p>
      </dgm:t>
    </dgm:pt>
    <dgm:pt modelId="{1C98B46A-A5B3-48D0-8448-6A9B44064485}" type="parTrans" cxnId="{A2A573C6-8FAC-4CBC-AD75-20241C933FB5}">
      <dgm:prSet/>
      <dgm:spPr/>
      <dgm:t>
        <a:bodyPr/>
        <a:lstStyle/>
        <a:p>
          <a:endParaRPr lang="en-US"/>
        </a:p>
      </dgm:t>
    </dgm:pt>
    <dgm:pt modelId="{2214FA4A-1673-4990-8964-13319626270B}" type="sibTrans" cxnId="{A2A573C6-8FAC-4CBC-AD75-20241C933FB5}">
      <dgm:prSet/>
      <dgm:spPr/>
      <dgm:t>
        <a:bodyPr/>
        <a:lstStyle/>
        <a:p>
          <a:endParaRPr lang="en-US"/>
        </a:p>
      </dgm:t>
    </dgm:pt>
    <dgm:pt modelId="{62586B3E-6D52-4365-A7AA-EB0E8DDE2058}">
      <dgm:prSet phldrT="[Text]"/>
      <dgm:spPr/>
      <dgm:t>
        <a:bodyPr/>
        <a:lstStyle/>
        <a:p>
          <a:r>
            <a:rPr lang="en-US"/>
            <a:t>Make sure to skip over the duplicate elements.</a:t>
          </a:r>
        </a:p>
      </dgm:t>
    </dgm:pt>
    <dgm:pt modelId="{2437B2FD-187B-469B-BD21-6088D2693D07}" type="parTrans" cxnId="{9C2767A0-AA27-4BED-960A-A3905B8411BF}">
      <dgm:prSet/>
      <dgm:spPr/>
      <dgm:t>
        <a:bodyPr/>
        <a:lstStyle/>
        <a:p>
          <a:endParaRPr lang="en-US"/>
        </a:p>
      </dgm:t>
    </dgm:pt>
    <dgm:pt modelId="{01FCEEC4-B21B-4D4B-8E38-65A849F8DE2C}" type="sibTrans" cxnId="{9C2767A0-AA27-4BED-960A-A3905B8411BF}">
      <dgm:prSet/>
      <dgm:spPr/>
      <dgm:t>
        <a:bodyPr/>
        <a:lstStyle/>
        <a:p>
          <a:endParaRPr lang="en-US"/>
        </a:p>
      </dgm:t>
    </dgm:pt>
    <dgm:pt modelId="{3933FB0C-72FD-4F8E-8FE4-001AD1F4AECB}">
      <dgm:prSet phldrT="[Text]"/>
      <dgm:spPr/>
      <dgm:t>
        <a:bodyPr/>
        <a:lstStyle/>
        <a:p>
          <a:r>
            <a:rPr lang="en-US"/>
            <a:t>For each result returned by 2Sum, append this to L.</a:t>
          </a:r>
        </a:p>
      </dgm:t>
    </dgm:pt>
    <dgm:pt modelId="{BAA1730D-7964-4883-8909-81AEBF25F4FD}" type="parTrans" cxnId="{A8B7540D-A982-4799-9813-C82994868DB3}">
      <dgm:prSet/>
      <dgm:spPr/>
      <dgm:t>
        <a:bodyPr/>
        <a:lstStyle/>
        <a:p>
          <a:endParaRPr lang="en-US"/>
        </a:p>
      </dgm:t>
    </dgm:pt>
    <dgm:pt modelId="{981445CB-9CF3-4051-9243-1E5972AF4AAB}" type="sibTrans" cxnId="{A8B7540D-A982-4799-9813-C82994868DB3}">
      <dgm:prSet/>
      <dgm:spPr/>
      <dgm:t>
        <a:bodyPr/>
        <a:lstStyle/>
        <a:p>
          <a:endParaRPr lang="en-US"/>
        </a:p>
      </dgm:t>
    </dgm:pt>
    <dgm:pt modelId="{553CDEBD-8C4E-4E68-AC9A-8D9EE58DAA2D}">
      <dgm:prSet/>
      <dgm:spPr/>
      <dgm:t>
        <a:bodyPr/>
        <a:lstStyle/>
        <a:p>
          <a:r>
            <a:rPr lang="en-US"/>
            <a:t>Implement 2Sum</a:t>
          </a:r>
        </a:p>
      </dgm:t>
    </dgm:pt>
    <dgm:pt modelId="{E1DD0233-1E57-4C2B-A6BF-E34BB43DAAFC}" type="parTrans" cxnId="{1FDD390B-819B-40D6-AA3B-4D0EBE0F1CC0}">
      <dgm:prSet/>
      <dgm:spPr/>
    </dgm:pt>
    <dgm:pt modelId="{3A32F221-207E-4428-B0E3-B455B4750D93}" type="sibTrans" cxnId="{1FDD390B-819B-40D6-AA3B-4D0EBE0F1CC0}">
      <dgm:prSet/>
      <dgm:spPr/>
    </dgm:pt>
    <dgm:pt modelId="{61BC6134-1639-4ED1-972D-C170D1D4440E}">
      <dgm:prSet/>
      <dgm:spPr/>
      <dgm:t>
        <a:bodyPr/>
        <a:lstStyle/>
        <a:p>
          <a:r>
            <a:rPr lang="en-US"/>
            <a:t>Make sure to return all possible results, instead of the first possible result.</a:t>
          </a:r>
        </a:p>
      </dgm:t>
    </dgm:pt>
    <dgm:pt modelId="{709684DB-F31D-4362-8589-F8B6F444B70C}" type="parTrans" cxnId="{549C8719-4EB2-4F10-A74C-C5CE423FBEB4}">
      <dgm:prSet/>
      <dgm:spPr/>
    </dgm:pt>
    <dgm:pt modelId="{7291C751-844A-4F59-B865-8C4A86E04860}" type="sibTrans" cxnId="{549C8719-4EB2-4F10-A74C-C5CE423FBEB4}">
      <dgm:prSet/>
      <dgm:spPr/>
    </dgm:pt>
    <dgm:pt modelId="{9D9C6E65-8E22-4BF5-9EE9-06F11A85D62D}" type="pres">
      <dgm:prSet presAssocID="{01278C7C-8708-4788-A489-D70E8BA4F8E1}" presName="linearFlow" presStyleCnt="0">
        <dgm:presLayoutVars>
          <dgm:dir/>
          <dgm:animLvl val="lvl"/>
          <dgm:resizeHandles val="exact"/>
        </dgm:presLayoutVars>
      </dgm:prSet>
      <dgm:spPr/>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5">
        <dgm:presLayoutVars>
          <dgm:chMax val="1"/>
          <dgm:bulletEnabled val="1"/>
        </dgm:presLayoutVars>
      </dgm:prSet>
      <dgm:spPr/>
    </dgm:pt>
    <dgm:pt modelId="{C335934A-7DBC-4E7A-B3C3-961522DC172F}" type="pres">
      <dgm:prSet presAssocID="{3309E985-06A5-407E-9F7D-1E3DF54353B0}" presName="descendantText" presStyleLbl="alignAcc1" presStyleIdx="0" presStyleCnt="5">
        <dgm:presLayoutVars>
          <dgm:bulletEnabled val="1"/>
        </dgm:presLayoutVars>
      </dgm:prSet>
      <dgm:spPr/>
    </dgm:pt>
    <dgm:pt modelId="{EEC75BFD-05FF-4B28-A0D0-6854C6DB5E0F}" type="pres">
      <dgm:prSet presAssocID="{16FA2504-7922-4664-8165-309D02C0564E}" presName="sp" presStyleCnt="0"/>
      <dgm:spPr/>
    </dgm:pt>
    <dgm:pt modelId="{C2AE13A7-1C81-49FD-A66A-BF89AA3CCC9F}" type="pres">
      <dgm:prSet presAssocID="{61C57970-EB20-413A-9C84-A312B5921CC0}" presName="composite" presStyleCnt="0"/>
      <dgm:spPr/>
    </dgm:pt>
    <dgm:pt modelId="{E88669D4-A4E8-410B-9D9D-2D6D5FDC0559}" type="pres">
      <dgm:prSet presAssocID="{61C57970-EB20-413A-9C84-A312B5921CC0}" presName="parentText" presStyleLbl="alignNode1" presStyleIdx="1" presStyleCnt="5">
        <dgm:presLayoutVars>
          <dgm:chMax val="1"/>
          <dgm:bulletEnabled val="1"/>
        </dgm:presLayoutVars>
      </dgm:prSet>
      <dgm:spPr/>
    </dgm:pt>
    <dgm:pt modelId="{62DEEC9F-0BC4-4C6A-A9AE-035723B861C8}" type="pres">
      <dgm:prSet presAssocID="{61C57970-EB20-413A-9C84-A312B5921CC0}" presName="descendantText" presStyleLbl="alignAcc1" presStyleIdx="1" presStyleCnt="5">
        <dgm:presLayoutVars>
          <dgm:bulletEnabled val="1"/>
        </dgm:presLayoutVars>
      </dgm:prSet>
      <dgm:spPr/>
    </dgm:pt>
    <dgm:pt modelId="{D402EE58-500C-48CE-BBB2-16984757227D}" type="pres">
      <dgm:prSet presAssocID="{B30F69CF-45D9-4038-B969-013F74AC714A}"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2" presStyleCnt="5">
        <dgm:presLayoutVars>
          <dgm:chMax val="1"/>
          <dgm:bulletEnabled val="1"/>
        </dgm:presLayoutVars>
      </dgm:prSet>
      <dgm:spPr/>
    </dgm:pt>
    <dgm:pt modelId="{41D0367B-3788-41BE-AE76-3C62038BC063}" type="pres">
      <dgm:prSet presAssocID="{AF12C27B-5FBC-4C54-89B5-3E9B236B7BBA}" presName="descendantText" presStyleLbl="alignAcc1" presStyleIdx="2" presStyleCnt="5">
        <dgm:presLayoutVars>
          <dgm:bulletEnabled val="1"/>
        </dgm:presLayoutVars>
      </dgm:prSet>
      <dgm:spPr/>
    </dgm:pt>
    <dgm:pt modelId="{C603A770-171C-47D8-A81F-1FDE5F1DA830}" type="pres">
      <dgm:prSet presAssocID="{9B2CC22D-7CAF-4339-AF7E-B5BE93515D7A}" presName="sp" presStyleCnt="0"/>
      <dgm:spPr/>
    </dgm:pt>
    <dgm:pt modelId="{EB2D0FC7-F2A7-4E3A-8143-7F5E23F26452}" type="pres">
      <dgm:prSet presAssocID="{553CDEBD-8C4E-4E68-AC9A-8D9EE58DAA2D}" presName="composite" presStyleCnt="0"/>
      <dgm:spPr/>
    </dgm:pt>
    <dgm:pt modelId="{91D66A6C-7495-44B7-A01D-7E9038037739}" type="pres">
      <dgm:prSet presAssocID="{553CDEBD-8C4E-4E68-AC9A-8D9EE58DAA2D}" presName="parentText" presStyleLbl="alignNode1" presStyleIdx="3" presStyleCnt="5">
        <dgm:presLayoutVars>
          <dgm:chMax val="1"/>
          <dgm:bulletEnabled val="1"/>
        </dgm:presLayoutVars>
      </dgm:prSet>
      <dgm:spPr/>
    </dgm:pt>
    <dgm:pt modelId="{E5C51CEF-1029-4E4D-A0D1-A7305F3AE881}" type="pres">
      <dgm:prSet presAssocID="{553CDEBD-8C4E-4E68-AC9A-8D9EE58DAA2D}" presName="descendantText" presStyleLbl="alignAcc1" presStyleIdx="3" presStyleCnt="5">
        <dgm:presLayoutVars>
          <dgm:bulletEnabled val="1"/>
        </dgm:presLayoutVars>
      </dgm:prSet>
      <dgm:spPr/>
    </dgm:pt>
    <dgm:pt modelId="{1BD8767A-EBB2-494D-9F17-5AD87915A691}" type="pres">
      <dgm:prSet presAssocID="{3A32F221-207E-4428-B0E3-B455B4750D93}" presName="sp" presStyleCnt="0"/>
      <dgm:spPr/>
    </dgm:pt>
    <dgm:pt modelId="{BB350522-43ED-413B-8BD7-772E72516423}" type="pres">
      <dgm:prSet presAssocID="{3B58C465-CB8F-464B-92CD-4B4D8F75D821}" presName="composite" presStyleCnt="0"/>
      <dgm:spPr/>
    </dgm:pt>
    <dgm:pt modelId="{AC8291CF-AA4F-4F34-B418-EB930E8D3A98}" type="pres">
      <dgm:prSet presAssocID="{3B58C465-CB8F-464B-92CD-4B4D8F75D821}" presName="parentText" presStyleLbl="alignNode1" presStyleIdx="4" presStyleCnt="5">
        <dgm:presLayoutVars>
          <dgm:chMax val="1"/>
          <dgm:bulletEnabled val="1"/>
        </dgm:presLayoutVars>
      </dgm:prSet>
      <dgm:spPr/>
    </dgm:pt>
    <dgm:pt modelId="{8779A792-95CF-484E-A0AC-4020D9DEAD87}" type="pres">
      <dgm:prSet presAssocID="{3B58C465-CB8F-464B-92CD-4B4D8F75D821}" presName="descendantText" presStyleLbl="alignAcc1" presStyleIdx="4" presStyleCnt="5">
        <dgm:presLayoutVars>
          <dgm:bulletEnabled val="1"/>
        </dgm:presLayoutVars>
      </dgm:prSet>
      <dgm:spPr/>
    </dgm:pt>
  </dgm:ptLst>
  <dgm:cxnLst>
    <dgm:cxn modelId="{1FDD390B-819B-40D6-AA3B-4D0EBE0F1CC0}" srcId="{01278C7C-8708-4788-A489-D70E8BA4F8E1}" destId="{553CDEBD-8C4E-4E68-AC9A-8D9EE58DAA2D}" srcOrd="3" destOrd="0" parTransId="{E1DD0233-1E57-4C2B-A6BF-E34BB43DAAFC}" sibTransId="{3A32F221-207E-4428-B0E3-B455B4750D93}"/>
    <dgm:cxn modelId="{A8B7540D-A982-4799-9813-C82994868DB3}" srcId="{AF12C27B-5FBC-4C54-89B5-3E9B236B7BBA}" destId="{3933FB0C-72FD-4F8E-8FE4-001AD1F4AECB}" srcOrd="2" destOrd="0" parTransId="{BAA1730D-7964-4883-8909-81AEBF25F4FD}" sibTransId="{981445CB-9CF3-4051-9243-1E5972AF4AAB}"/>
    <dgm:cxn modelId="{51392917-AC06-463E-95F6-FE88056DEF22}" type="presOf" srcId="{553CDEBD-8C4E-4E68-AC9A-8D9EE58DAA2D}" destId="{91D66A6C-7495-44B7-A01D-7E9038037739}" srcOrd="0" destOrd="0" presId="urn:microsoft.com/office/officeart/2005/8/layout/chevron2"/>
    <dgm:cxn modelId="{549C8719-4EB2-4F10-A74C-C5CE423FBEB4}" srcId="{553CDEBD-8C4E-4E68-AC9A-8D9EE58DAA2D}" destId="{61BC6134-1639-4ED1-972D-C170D1D4440E}" srcOrd="0" destOrd="0" parTransId="{709684DB-F31D-4362-8589-F8B6F444B70C}" sibTransId="{7291C751-844A-4F59-B865-8C4A86E04860}"/>
    <dgm:cxn modelId="{D9F0C01C-C4F5-494A-BE05-2CED839D5AA7}" type="presOf" srcId="{61C57970-EB20-413A-9C84-A312B5921CC0}" destId="{E88669D4-A4E8-410B-9D9D-2D6D5FDC0559}" srcOrd="0" destOrd="0" presId="urn:microsoft.com/office/officeart/2005/8/layout/chevron2"/>
    <dgm:cxn modelId="{01E3EB29-E49C-41A9-AD75-B0798DD93CBD}" type="presOf" srcId="{AF12C27B-5FBC-4C54-89B5-3E9B236B7BBA}" destId="{1267CFB4-FD2F-43CF-874D-C54C72E43A5A}" srcOrd="0" destOrd="0" presId="urn:microsoft.com/office/officeart/2005/8/layout/chevron2"/>
    <dgm:cxn modelId="{ECCC0C34-0726-4A79-9452-85433D8A6E64}" srcId="{01278C7C-8708-4788-A489-D70E8BA4F8E1}" destId="{61C57970-EB20-413A-9C84-A312B5921CC0}" srcOrd="1" destOrd="0" parTransId="{AB4958A0-D597-43EB-B7E7-1C9789B2DB46}" sibTransId="{B30F69CF-45D9-4038-B969-013F74AC714A}"/>
    <dgm:cxn modelId="{FB70F85B-6FE2-4451-9079-3CA001B42C9E}" srcId="{01278C7C-8708-4788-A489-D70E8BA4F8E1}" destId="{3309E985-06A5-407E-9F7D-1E3DF54353B0}" srcOrd="0" destOrd="0" parTransId="{42B3725B-3223-4918-AADD-18F9AB190955}" sibTransId="{16FA2504-7922-4664-8165-309D02C0564E}"/>
    <dgm:cxn modelId="{9832CD68-50A5-4266-BC32-BEEE20BA210A}" type="presOf" srcId="{62586B3E-6D52-4365-A7AA-EB0E8DDE2058}" destId="{41D0367B-3788-41BE-AE76-3C62038BC063}" srcOrd="0" destOrd="1" presId="urn:microsoft.com/office/officeart/2005/8/layout/chevron2"/>
    <dgm:cxn modelId="{F7973569-7050-45AB-8D12-D250747DD046}" srcId="{01278C7C-8708-4788-A489-D70E8BA4F8E1}" destId="{3B58C465-CB8F-464B-92CD-4B4D8F75D821}" srcOrd="4" destOrd="0" parTransId="{6ADDCFC8-88E4-4E73-9F94-FBD4AEB1AA6C}" sibTransId="{2D3AF240-6790-4327-B66A-B433B65940D6}"/>
    <dgm:cxn modelId="{E6B1064B-5C8C-47E0-98FA-4D66D5C23762}" type="presOf" srcId="{61BC6134-1639-4ED1-972D-C170D1D4440E}" destId="{E5C51CEF-1029-4E4D-A0D1-A7305F3AE881}" srcOrd="0" destOrd="0" presId="urn:microsoft.com/office/officeart/2005/8/layout/chevron2"/>
    <dgm:cxn modelId="{5EC01D4D-E0F2-4DA3-BB41-38BAA7272930}" type="presOf" srcId="{92B14B58-D6FE-4932-94BF-EC87B335436D}" destId="{C335934A-7DBC-4E7A-B3C3-961522DC172F}" srcOrd="0" destOrd="0" presId="urn:microsoft.com/office/officeart/2005/8/layout/chevron2"/>
    <dgm:cxn modelId="{CFE64751-D6AB-4276-BEE4-8A3056AB8952}" type="presOf" srcId="{174029F5-264E-43F7-9B96-E98228564F74}" destId="{41D0367B-3788-41BE-AE76-3C62038BC063}" srcOrd="0" destOrd="0" presId="urn:microsoft.com/office/officeart/2005/8/layout/chevron2"/>
    <dgm:cxn modelId="{8DEE447C-8860-4E74-8D2A-56E5A3A7A062}" srcId="{3B58C465-CB8F-464B-92CD-4B4D8F75D821}" destId="{8D05D58B-3338-4AD5-AD09-47906CC33236}" srcOrd="0" destOrd="0" parTransId="{B7C09357-32CB-46A3-8E81-563CF65EB68B}" sibTransId="{BA25C9BE-A9C8-4DBB-AA0B-97015B601F85}"/>
    <dgm:cxn modelId="{37D23D8F-A8E5-4B0C-9BA6-EDAC28CC36AD}" srcId="{61C57970-EB20-413A-9C84-A312B5921CC0}" destId="{19FFACF1-1D5A-4131-BE3C-48D8929E5298}" srcOrd="0" destOrd="0" parTransId="{827B640E-CA2C-4EC3-8DC8-236CA60508BA}" sibTransId="{6A557F55-D66E-4592-9FEF-39407FC264C5}"/>
    <dgm:cxn modelId="{9C2767A0-AA27-4BED-960A-A3905B8411BF}" srcId="{AF12C27B-5FBC-4C54-89B5-3E9B236B7BBA}" destId="{62586B3E-6D52-4365-A7AA-EB0E8DDE2058}" srcOrd="1" destOrd="0" parTransId="{2437B2FD-187B-469B-BD21-6088D2693D07}" sibTransId="{01FCEEC4-B21B-4D4B-8E38-65A849F8DE2C}"/>
    <dgm:cxn modelId="{9662CFAA-9891-4B59-B66D-2F4AB04531FD}" srcId="{01278C7C-8708-4788-A489-D70E8BA4F8E1}" destId="{AF12C27B-5FBC-4C54-89B5-3E9B236B7BBA}" srcOrd="2" destOrd="0" parTransId="{C6DCB1D3-13A0-4E80-A920-36233A2A6F82}" sibTransId="{9B2CC22D-7CAF-4339-AF7E-B5BE93515D7A}"/>
    <dgm:cxn modelId="{FAD5CAC1-E8E4-42F0-80F3-F98404621255}" type="presOf" srcId="{01278C7C-8708-4788-A489-D70E8BA4F8E1}" destId="{9D9C6E65-8E22-4BF5-9EE9-06F11A85D62D}" srcOrd="0" destOrd="0" presId="urn:microsoft.com/office/officeart/2005/8/layout/chevron2"/>
    <dgm:cxn modelId="{A2A573C6-8FAC-4CBC-AD75-20241C933FB5}" srcId="{61C57970-EB20-413A-9C84-A312B5921CC0}" destId="{654ABB33-60F7-4CA2-9866-4A16481FEF1E}" srcOrd="1" destOrd="0" parTransId="{1C98B46A-A5B3-48D0-8448-6A9B44064485}" sibTransId="{2214FA4A-1673-4990-8964-13319626270B}"/>
    <dgm:cxn modelId="{F47EC2CD-41E5-4C28-B002-1B80782367D9}" type="presOf" srcId="{3B58C465-CB8F-464B-92CD-4B4D8F75D821}" destId="{AC8291CF-AA4F-4F34-B418-EB930E8D3A98}" srcOrd="0" destOrd="0" presId="urn:microsoft.com/office/officeart/2005/8/layout/chevron2"/>
    <dgm:cxn modelId="{12C6E1E9-C4DE-4D56-B20A-03700AE3622C}" type="presOf" srcId="{8D05D58B-3338-4AD5-AD09-47906CC33236}" destId="{8779A792-95CF-484E-A0AC-4020D9DEAD87}" srcOrd="0" destOrd="0" presId="urn:microsoft.com/office/officeart/2005/8/layout/chevron2"/>
    <dgm:cxn modelId="{8CE8A3EB-F105-4991-9D58-0E3962BC06CA}" type="presOf" srcId="{3933FB0C-72FD-4F8E-8FE4-001AD1F4AECB}" destId="{41D0367B-3788-41BE-AE76-3C62038BC063}" srcOrd="0" destOrd="2" presId="urn:microsoft.com/office/officeart/2005/8/layout/chevron2"/>
    <dgm:cxn modelId="{CF63A6EB-8F28-4A4D-BC00-7DB173ED076C}" srcId="{3309E985-06A5-407E-9F7D-1E3DF54353B0}" destId="{92B14B58-D6FE-4932-94BF-EC87B335436D}" srcOrd="0" destOrd="0" parTransId="{FBC42834-E99F-4E57-A2EA-8423C8CF0513}" sibTransId="{2D31CEF4-02D8-4373-8E59-871E6031D2C8}"/>
    <dgm:cxn modelId="{0FC442EE-6310-4BDF-8D16-C5940E878704}" type="presOf" srcId="{19FFACF1-1D5A-4131-BE3C-48D8929E5298}" destId="{62DEEC9F-0BC4-4C6A-A9AE-035723B861C8}" srcOrd="0" destOrd="0" presId="urn:microsoft.com/office/officeart/2005/8/layout/chevron2"/>
    <dgm:cxn modelId="{952238F2-53B4-4E21-AFFC-12C3ECC1E75A}" type="presOf" srcId="{3309E985-06A5-407E-9F7D-1E3DF54353B0}" destId="{4EF04D77-9C81-4A80-8A63-11DDC219B6D5}" srcOrd="0" destOrd="0" presId="urn:microsoft.com/office/officeart/2005/8/layout/chevron2"/>
    <dgm:cxn modelId="{734208F5-7F4A-4B82-91A5-30A19CF86724}" type="presOf" srcId="{654ABB33-60F7-4CA2-9866-4A16481FEF1E}" destId="{62DEEC9F-0BC4-4C6A-A9AE-035723B861C8}" srcOrd="0" destOrd="1" presId="urn:microsoft.com/office/officeart/2005/8/layout/chevron2"/>
    <dgm:cxn modelId="{EA79EEF8-784D-4FB3-AD1F-88C50C10955A}" srcId="{AF12C27B-5FBC-4C54-89B5-3E9B236B7BBA}" destId="{174029F5-264E-43F7-9B96-E98228564F74}" srcOrd="0" destOrd="0" parTransId="{3B2F9DCC-50D2-49E0-AF02-121411D5C81B}" sibTransId="{04AC12B8-791A-4C0F-9571-07420709DCD3}"/>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73902BA9-3853-49EB-86EB-9B60A153FAB5}" type="presParOf" srcId="{9D9C6E65-8E22-4BF5-9EE9-06F11A85D62D}" destId="{C2AE13A7-1C81-49FD-A66A-BF89AA3CCC9F}" srcOrd="2" destOrd="0" presId="urn:microsoft.com/office/officeart/2005/8/layout/chevron2"/>
    <dgm:cxn modelId="{DB86C0D0-4D7F-447F-8C1D-A02659414D60}" type="presParOf" srcId="{C2AE13A7-1C81-49FD-A66A-BF89AA3CCC9F}" destId="{E88669D4-A4E8-410B-9D9D-2D6D5FDC0559}" srcOrd="0" destOrd="0" presId="urn:microsoft.com/office/officeart/2005/8/layout/chevron2"/>
    <dgm:cxn modelId="{6739BCCE-C1ED-406D-98E9-E17267820849}" type="presParOf" srcId="{C2AE13A7-1C81-49FD-A66A-BF89AA3CCC9F}" destId="{62DEEC9F-0BC4-4C6A-A9AE-035723B861C8}" srcOrd="1" destOrd="0" presId="urn:microsoft.com/office/officeart/2005/8/layout/chevron2"/>
    <dgm:cxn modelId="{ABA48B21-C65E-4CC6-956D-0902B34769CC}" type="presParOf" srcId="{9D9C6E65-8E22-4BF5-9EE9-06F11A85D62D}" destId="{D402EE58-500C-48CE-BBB2-16984757227D}" srcOrd="3" destOrd="0" presId="urn:microsoft.com/office/officeart/2005/8/layout/chevron2"/>
    <dgm:cxn modelId="{72F05ED0-980A-438A-BB82-58FF778F51D8}" type="presParOf" srcId="{9D9C6E65-8E22-4BF5-9EE9-06F11A85D62D}" destId="{4599D19B-38EE-4AFB-A046-C566EBB10C9C}" srcOrd="4"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3357AE7D-6166-4FC2-A7CD-E3083C4044E7}" type="presParOf" srcId="{9D9C6E65-8E22-4BF5-9EE9-06F11A85D62D}" destId="{C603A770-171C-47D8-A81F-1FDE5F1DA830}" srcOrd="5" destOrd="0" presId="urn:microsoft.com/office/officeart/2005/8/layout/chevron2"/>
    <dgm:cxn modelId="{D6366029-847F-4A42-BD05-A361DECCD39E}" type="presParOf" srcId="{9D9C6E65-8E22-4BF5-9EE9-06F11A85D62D}" destId="{EB2D0FC7-F2A7-4E3A-8143-7F5E23F26452}" srcOrd="6" destOrd="0" presId="urn:microsoft.com/office/officeart/2005/8/layout/chevron2"/>
    <dgm:cxn modelId="{402CDC97-83EF-4E5E-BB33-74B9B9DFA625}" type="presParOf" srcId="{EB2D0FC7-F2A7-4E3A-8143-7F5E23F26452}" destId="{91D66A6C-7495-44B7-A01D-7E9038037739}" srcOrd="0" destOrd="0" presId="urn:microsoft.com/office/officeart/2005/8/layout/chevron2"/>
    <dgm:cxn modelId="{78F91C73-A341-4AFE-B54B-B5EE88406874}" type="presParOf" srcId="{EB2D0FC7-F2A7-4E3A-8143-7F5E23F26452}" destId="{E5C51CEF-1029-4E4D-A0D1-A7305F3AE881}" srcOrd="1" destOrd="0" presId="urn:microsoft.com/office/officeart/2005/8/layout/chevron2"/>
    <dgm:cxn modelId="{5E579196-67DB-44D7-A513-C5FF83863DAC}" type="presParOf" srcId="{9D9C6E65-8E22-4BF5-9EE9-06F11A85D62D}" destId="{1BD8767A-EBB2-494D-9F17-5AD87915A691}" srcOrd="7" destOrd="0" presId="urn:microsoft.com/office/officeart/2005/8/layout/chevron2"/>
    <dgm:cxn modelId="{DE492ABC-B0DB-4B56-94BD-F049E4AEF5B1}" type="presParOf" srcId="{9D9C6E65-8E22-4BF5-9EE9-06F11A85D62D}" destId="{BB350522-43ED-413B-8BD7-772E72516423}" srcOrd="8" destOrd="0" presId="urn:microsoft.com/office/officeart/2005/8/layout/chevron2"/>
    <dgm:cxn modelId="{14AB7BD0-1698-4988-B2B7-FFBF005F5D93}" type="presParOf" srcId="{BB350522-43ED-413B-8BD7-772E72516423}" destId="{AC8291CF-AA4F-4F34-B418-EB930E8D3A98}" srcOrd="0" destOrd="0" presId="urn:microsoft.com/office/officeart/2005/8/layout/chevron2"/>
    <dgm:cxn modelId="{3D9C4187-2832-4CD8-ADD7-7A73FEBC5D63}" type="presParOf" srcId="{BB350522-43ED-413B-8BD7-772E72516423}" destId="{8779A792-95CF-484E-A0AC-4020D9DEAD87}"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custT="1"/>
      <dgm:spPr/>
      <dgm:t>
        <a:bodyPr/>
        <a:lstStyle/>
        <a:p>
          <a:r>
            <a:rPr lang="en-US" sz="1200"/>
            <a:t>Create CALLING method</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AF12C27B-5FBC-4C54-89B5-3E9B236B7BBA}">
      <dgm:prSet phldrT="[Text]" custT="1"/>
      <dgm:spPr/>
      <dgm:t>
        <a:bodyPr/>
        <a:lstStyle/>
        <a:p>
          <a:r>
            <a:rPr lang="en-US" sz="1200"/>
            <a:t>Create RECURSIVE method</a:t>
          </a:r>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AFEA768C-B284-4CAE-8F2A-542E732CB99D}">
      <dgm:prSet phldrT="[Text]" custT="1"/>
      <dgm:spPr/>
      <dgm:t>
        <a:bodyPr/>
        <a:lstStyle/>
        <a:p>
          <a:r>
            <a:rPr lang="en-US" sz="1300"/>
            <a:t>Create BASE conditions</a:t>
          </a:r>
        </a:p>
      </dgm:t>
    </dgm:pt>
    <dgm:pt modelId="{58755B1D-7F99-43EF-8A6E-2E00E88F0398}" type="parTrans" cxnId="{1B203FA6-C72C-4DA3-9DFC-DAD38519A618}">
      <dgm:prSet/>
      <dgm:spPr/>
      <dgm:t>
        <a:bodyPr/>
        <a:lstStyle/>
        <a:p>
          <a:endParaRPr lang="en-US"/>
        </a:p>
      </dgm:t>
    </dgm:pt>
    <dgm:pt modelId="{16AE39D2-8EC3-4895-8C64-B188194F9991}" type="sibTrans" cxnId="{1B203FA6-C72C-4DA3-9DFC-DAD38519A618}">
      <dgm:prSet/>
      <dgm:spPr/>
      <dgm:t>
        <a:bodyPr/>
        <a:lstStyle/>
        <a:p>
          <a:endParaRPr lang="en-US"/>
        </a:p>
      </dgm:t>
    </dgm:pt>
    <dgm:pt modelId="{7B986403-8231-4357-971C-E3610F120764}">
      <dgm:prSet phldrT="[Text]" custT="1"/>
      <dgm:spPr/>
      <dgm:t>
        <a:bodyPr/>
        <a:lstStyle/>
        <a:p>
          <a:r>
            <a:rPr lang="en-US" sz="1200"/>
            <a:t>Create a method that takes the input array and returns the output value. Let’s call it CALLING method</a:t>
          </a:r>
        </a:p>
      </dgm:t>
    </dgm:pt>
    <dgm:pt modelId="{E664946A-9EA6-4B8D-B327-A68F6412EC25}" type="parTrans" cxnId="{563B77B8-30AD-4348-93CD-BC07CB1B2254}">
      <dgm:prSet/>
      <dgm:spPr/>
      <dgm:t>
        <a:bodyPr/>
        <a:lstStyle/>
        <a:p>
          <a:endParaRPr lang="en-US"/>
        </a:p>
      </dgm:t>
    </dgm:pt>
    <dgm:pt modelId="{96A6A1B8-1226-4158-A884-354FF377D76E}" type="sibTrans" cxnId="{563B77B8-30AD-4348-93CD-BC07CB1B2254}">
      <dgm:prSet/>
      <dgm:spPr/>
      <dgm:t>
        <a:bodyPr/>
        <a:lstStyle/>
        <a:p>
          <a:endParaRPr lang="en-US"/>
        </a:p>
      </dgm:t>
    </dgm:pt>
    <dgm:pt modelId="{2F3BF2DD-5D55-4C0B-BCC9-C7D46E46695B}">
      <dgm:prSet phldrT="[Text]" custT="1"/>
      <dgm:spPr/>
      <dgm:t>
        <a:bodyPr/>
        <a:lstStyle/>
        <a:p>
          <a:r>
            <a:rPr lang="en-US" sz="1300"/>
            <a:t>Create PROCESSING code and RECURSIVE CALLS</a:t>
          </a:r>
        </a:p>
      </dgm:t>
    </dgm:pt>
    <dgm:pt modelId="{BDADBF10-0838-44DB-A6B0-8174530A2BF8}" type="parTrans" cxnId="{B0A1097D-9B0A-449B-B7DF-FB14C5DFD52C}">
      <dgm:prSet/>
      <dgm:spPr/>
      <dgm:t>
        <a:bodyPr/>
        <a:lstStyle/>
        <a:p>
          <a:endParaRPr lang="en-US"/>
        </a:p>
      </dgm:t>
    </dgm:pt>
    <dgm:pt modelId="{A08524ED-F8DA-4BD8-B151-715CCE68F2B7}" type="sibTrans" cxnId="{B0A1097D-9B0A-449B-B7DF-FB14C5DFD52C}">
      <dgm:prSet/>
      <dgm:spPr/>
      <dgm:t>
        <a:bodyPr/>
        <a:lstStyle/>
        <a:p>
          <a:endParaRPr lang="en-US"/>
        </a:p>
      </dgm:t>
    </dgm:pt>
    <dgm:pt modelId="{D62B250F-8360-48E3-8AC5-4E06563CB9A0}">
      <dgm:prSet phldrT="[Text]" custT="1"/>
      <dgm:spPr/>
      <dgm:t>
        <a:bodyPr/>
        <a:lstStyle/>
        <a:p>
          <a:r>
            <a:rPr lang="en-US" sz="1300"/>
            <a:t>Consider including the first element, calculate it now through recursive call</a:t>
          </a:r>
        </a:p>
      </dgm:t>
    </dgm:pt>
    <dgm:pt modelId="{D36AEAA3-E26D-41B5-9D38-FD5C4A549328}" type="parTrans" cxnId="{C4F8FD9F-AD75-42C0-BAFC-8132EED0C7E9}">
      <dgm:prSet/>
      <dgm:spPr/>
      <dgm:t>
        <a:bodyPr/>
        <a:lstStyle/>
        <a:p>
          <a:endParaRPr lang="en-US"/>
        </a:p>
      </dgm:t>
    </dgm:pt>
    <dgm:pt modelId="{7D9F57FB-1D60-480F-A978-56B6C29BE7BA}" type="sibTrans" cxnId="{C4F8FD9F-AD75-42C0-BAFC-8132EED0C7E9}">
      <dgm:prSet/>
      <dgm:spPr/>
      <dgm:t>
        <a:bodyPr/>
        <a:lstStyle/>
        <a:p>
          <a:endParaRPr lang="en-US"/>
        </a:p>
      </dgm:t>
    </dgm:pt>
    <dgm:pt modelId="{F96B82ED-8388-4713-B0E3-5EB7B064B643}">
      <dgm:prSet phldrT="[Text]" custT="1"/>
      <dgm:spPr/>
      <dgm:t>
        <a:bodyPr/>
        <a:lstStyle/>
        <a:p>
          <a:r>
            <a:rPr lang="en-US" sz="1300"/>
            <a:t>Consider excluding the first element, calculate now through recursive call</a:t>
          </a:r>
        </a:p>
      </dgm:t>
    </dgm:pt>
    <dgm:pt modelId="{7666E7AE-259B-4B58-92D3-4A94FE4B125C}" type="parTrans" cxnId="{C4D753E7-7BF9-41DB-8ED3-91727BA84D59}">
      <dgm:prSet/>
      <dgm:spPr/>
      <dgm:t>
        <a:bodyPr/>
        <a:lstStyle/>
        <a:p>
          <a:endParaRPr lang="en-US"/>
        </a:p>
      </dgm:t>
    </dgm:pt>
    <dgm:pt modelId="{E9D5E6B9-9215-442B-8691-4ED6495E2DFA}" type="sibTrans" cxnId="{C4D753E7-7BF9-41DB-8ED3-91727BA84D59}">
      <dgm:prSet/>
      <dgm:spPr/>
      <dgm:t>
        <a:bodyPr/>
        <a:lstStyle/>
        <a:p>
          <a:endParaRPr lang="en-US"/>
        </a:p>
      </dgm:t>
    </dgm:pt>
    <dgm:pt modelId="{A23AA7CD-8382-4849-8BE6-4DD517938503}">
      <dgm:prSet phldrT="[Text]" custT="1"/>
      <dgm:spPr/>
      <dgm:t>
        <a:bodyPr/>
        <a:lstStyle/>
        <a:p>
          <a:r>
            <a:rPr lang="en-US" sz="1300"/>
            <a:t>Max of the above two values is the result for this subarray</a:t>
          </a:r>
        </a:p>
      </dgm:t>
    </dgm:pt>
    <dgm:pt modelId="{6C3BD6B1-69CC-4CAB-B81D-CB22D724EA57}" type="parTrans" cxnId="{F9216A2B-C89D-4C61-8ADB-DCD24FA9DCBC}">
      <dgm:prSet/>
      <dgm:spPr/>
      <dgm:t>
        <a:bodyPr/>
        <a:lstStyle/>
        <a:p>
          <a:endParaRPr lang="en-US"/>
        </a:p>
      </dgm:t>
    </dgm:pt>
    <dgm:pt modelId="{3450031E-917F-4634-B615-B54161266C23}" type="sibTrans" cxnId="{F9216A2B-C89D-4C61-8ADB-DCD24FA9DCBC}">
      <dgm:prSet/>
      <dgm:spPr/>
      <dgm:t>
        <a:bodyPr/>
        <a:lstStyle/>
        <a:p>
          <a:endParaRPr lang="en-US"/>
        </a:p>
      </dgm:t>
    </dgm:pt>
    <dgm:pt modelId="{53841D01-D050-4AE3-AC98-F82DEA1CC013}">
      <dgm:prSet custT="1"/>
      <dgm:spPr/>
      <dgm:t>
        <a:bodyPr/>
        <a:lstStyle/>
        <a:p>
          <a:r>
            <a:rPr lang="en-US" sz="1200"/>
            <a:t>Input validation</a:t>
          </a:r>
        </a:p>
      </dgm:t>
    </dgm:pt>
    <dgm:pt modelId="{F7899D5F-47C0-4EAF-B216-793FF2784C6D}" type="parTrans" cxnId="{09D57546-CCCB-4E1A-B4B6-23685F0E9A01}">
      <dgm:prSet/>
      <dgm:spPr/>
      <dgm:t>
        <a:bodyPr/>
        <a:lstStyle/>
        <a:p>
          <a:endParaRPr lang="en-US"/>
        </a:p>
      </dgm:t>
    </dgm:pt>
    <dgm:pt modelId="{3C2637DF-F347-420A-BF50-ED07D59BE017}" type="sibTrans" cxnId="{09D57546-CCCB-4E1A-B4B6-23685F0E9A01}">
      <dgm:prSet/>
      <dgm:spPr/>
      <dgm:t>
        <a:bodyPr/>
        <a:lstStyle/>
        <a:p>
          <a:endParaRPr lang="en-US"/>
        </a:p>
      </dgm:t>
    </dgm:pt>
    <dgm:pt modelId="{ADE25165-9FFC-4371-88C1-4AC0E3BF5642}">
      <dgm:prSet custT="1"/>
      <dgm:spPr/>
      <dgm:t>
        <a:bodyPr/>
        <a:lstStyle/>
        <a:p>
          <a:r>
            <a:rPr lang="en-US" sz="1200"/>
            <a:t>Check if the input array is null or empty and perform any other input validation</a:t>
          </a:r>
        </a:p>
      </dgm:t>
    </dgm:pt>
    <dgm:pt modelId="{0832F8BF-FE2D-4A95-B894-571920656EB4}" type="parTrans" cxnId="{275666E5-A97F-426E-8FE1-CCF4325CC940}">
      <dgm:prSet/>
      <dgm:spPr/>
      <dgm:t>
        <a:bodyPr/>
        <a:lstStyle/>
        <a:p>
          <a:endParaRPr lang="en-US"/>
        </a:p>
      </dgm:t>
    </dgm:pt>
    <dgm:pt modelId="{432D0743-182A-401B-A20A-8F26FD760A6E}" type="sibTrans" cxnId="{275666E5-A97F-426E-8FE1-CCF4325CC940}">
      <dgm:prSet/>
      <dgm:spPr/>
      <dgm:t>
        <a:bodyPr/>
        <a:lstStyle/>
        <a:p>
          <a:endParaRPr lang="en-US"/>
        </a:p>
      </dgm:t>
    </dgm:pt>
    <dgm:pt modelId="{EDED2B08-6E59-4916-AF71-3EF7EF5564EC}">
      <dgm:prSet/>
      <dgm:spPr/>
      <dgm:t>
        <a:bodyPr/>
        <a:lstStyle/>
        <a:p>
          <a:r>
            <a:rPr lang="en-US"/>
            <a:t>Call Recursive form Calling </a:t>
          </a:r>
        </a:p>
      </dgm:t>
    </dgm:pt>
    <dgm:pt modelId="{2D548FF9-CA87-403B-9C50-2713AEAE0332}" type="parTrans" cxnId="{979E3379-59C2-4A61-B67A-98BC7C09E8BB}">
      <dgm:prSet/>
      <dgm:spPr/>
      <dgm:t>
        <a:bodyPr/>
        <a:lstStyle/>
        <a:p>
          <a:endParaRPr lang="en-US"/>
        </a:p>
      </dgm:t>
    </dgm:pt>
    <dgm:pt modelId="{D6C2FAEA-F369-46E3-A9D4-3702D8191C9E}" type="sibTrans" cxnId="{979E3379-59C2-4A61-B67A-98BC7C09E8BB}">
      <dgm:prSet/>
      <dgm:spPr/>
      <dgm:t>
        <a:bodyPr/>
        <a:lstStyle/>
        <a:p>
          <a:endParaRPr lang="en-US"/>
        </a:p>
      </dgm:t>
    </dgm:pt>
    <dgm:pt modelId="{78F57FA3-752E-47A9-A10E-410A7EAE6C67}">
      <dgm:prSet phldrT="[Text]" custT="1"/>
      <dgm:spPr/>
      <dgm:t>
        <a:bodyPr/>
        <a:lstStyle/>
        <a:p>
          <a:r>
            <a:rPr lang="en-US" sz="1300"/>
            <a:t>Create a recursive method, that takes an input array and a start index, and returns the maximum value in the subarray starting from the start index</a:t>
          </a:r>
        </a:p>
      </dgm:t>
    </dgm:pt>
    <dgm:pt modelId="{F0765608-0481-48E9-8F80-E8710885DCBD}" type="parTrans" cxnId="{2671B08D-C865-4E96-A26A-08F5639F2415}">
      <dgm:prSet/>
      <dgm:spPr/>
      <dgm:t>
        <a:bodyPr/>
        <a:lstStyle/>
        <a:p>
          <a:endParaRPr lang="en-US"/>
        </a:p>
      </dgm:t>
    </dgm:pt>
    <dgm:pt modelId="{8924FEEC-8041-4026-A3E2-3AD21D94EBCC}" type="sibTrans" cxnId="{2671B08D-C865-4E96-A26A-08F5639F2415}">
      <dgm:prSet/>
      <dgm:spPr/>
      <dgm:t>
        <a:bodyPr/>
        <a:lstStyle/>
        <a:p>
          <a:endParaRPr lang="en-US"/>
        </a:p>
      </dgm:t>
    </dgm:pt>
    <dgm:pt modelId="{66EAF2E7-BD96-44ED-9A93-1E99A2E281C0}">
      <dgm:prSet custT="1"/>
      <dgm:spPr/>
      <dgm:t>
        <a:bodyPr/>
        <a:lstStyle/>
        <a:p>
          <a:r>
            <a:rPr lang="en-US" sz="1200"/>
            <a:t>Call this RECURSIVE method from CALLING method to compute the maximum value for the entire array and return the result.</a:t>
          </a:r>
        </a:p>
      </dgm:t>
    </dgm:pt>
    <dgm:pt modelId="{5DAF5E8B-DF36-4C3C-9923-B537D16846A5}" type="parTrans" cxnId="{03085F61-F36F-4169-9A2A-B6E53230960E}">
      <dgm:prSet/>
      <dgm:spPr/>
      <dgm:t>
        <a:bodyPr/>
        <a:lstStyle/>
        <a:p>
          <a:endParaRPr lang="en-US"/>
        </a:p>
      </dgm:t>
    </dgm:pt>
    <dgm:pt modelId="{FDBC6EEA-1561-4E06-938B-2C68957DABB1}" type="sibTrans" cxnId="{03085F61-F36F-4169-9A2A-B6E53230960E}">
      <dgm:prSet/>
      <dgm:spPr/>
      <dgm:t>
        <a:bodyPr/>
        <a:lstStyle/>
        <a:p>
          <a:endParaRPr lang="en-US"/>
        </a:p>
      </dgm:t>
    </dgm:pt>
    <dgm:pt modelId="{12807587-FEFB-4A84-994E-E9E05C15DA2B}">
      <dgm:prSet phldrT="[Text]" custT="1"/>
      <dgm:spPr/>
      <dgm:t>
        <a:bodyPr/>
        <a:lstStyle/>
        <a:p>
          <a:r>
            <a:rPr lang="en-US" sz="1300"/>
            <a:t>For an array with one element, the max is itself</a:t>
          </a:r>
        </a:p>
      </dgm:t>
    </dgm:pt>
    <dgm:pt modelId="{E09921EE-5E15-45EE-926C-5221DCD7A642}" type="parTrans" cxnId="{3C078AC9-7289-4001-B4AB-C78526839E3B}">
      <dgm:prSet/>
      <dgm:spPr/>
      <dgm:t>
        <a:bodyPr/>
        <a:lstStyle/>
        <a:p>
          <a:endParaRPr lang="en-US"/>
        </a:p>
      </dgm:t>
    </dgm:pt>
    <dgm:pt modelId="{4489D6C3-9A00-478C-8617-05531F7B81F2}" type="sibTrans" cxnId="{3C078AC9-7289-4001-B4AB-C78526839E3B}">
      <dgm:prSet/>
      <dgm:spPr/>
      <dgm:t>
        <a:bodyPr/>
        <a:lstStyle/>
        <a:p>
          <a:endParaRPr lang="en-US"/>
        </a:p>
      </dgm:t>
    </dgm:pt>
    <dgm:pt modelId="{A2C5A65F-5263-44EF-AAA0-6D0E917B85EF}">
      <dgm:prSet phldrT="[Text]" custT="1"/>
      <dgm:spPr/>
      <dgm:t>
        <a:bodyPr/>
        <a:lstStyle/>
        <a:p>
          <a:r>
            <a:rPr lang="en-US" sz="1300"/>
            <a:t>For an array with two elements, the max is the bigger of the two elements</a:t>
          </a:r>
        </a:p>
      </dgm:t>
    </dgm:pt>
    <dgm:pt modelId="{0A34259B-DD2E-4C4D-BBF7-05CB72EE277C}" type="parTrans" cxnId="{FCE25BEF-DCEA-499E-8DBD-AD2062458AD8}">
      <dgm:prSet/>
      <dgm:spPr/>
      <dgm:t>
        <a:bodyPr/>
        <a:lstStyle/>
        <a:p>
          <a:endParaRPr lang="en-US"/>
        </a:p>
      </dgm:t>
    </dgm:pt>
    <dgm:pt modelId="{813889A9-0E1E-4E0C-AC3F-602BF54D5666}" type="sibTrans" cxnId="{FCE25BEF-DCEA-499E-8DBD-AD2062458AD8}">
      <dgm:prSet/>
      <dgm:spPr/>
      <dgm:t>
        <a:bodyPr/>
        <a:lstStyle/>
        <a:p>
          <a:endParaRPr lang="en-US"/>
        </a:p>
      </dgm:t>
    </dgm:pt>
    <dgm:pt modelId="{9D9C6E65-8E22-4BF5-9EE9-06F11A85D62D}" type="pres">
      <dgm:prSet presAssocID="{01278C7C-8708-4788-A489-D70E8BA4F8E1}" presName="linearFlow" presStyleCnt="0">
        <dgm:presLayoutVars>
          <dgm:dir/>
          <dgm:animLvl val="lvl"/>
          <dgm:resizeHandles val="exact"/>
        </dgm:presLayoutVars>
      </dgm:prSet>
      <dgm:spPr/>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4">
        <dgm:presLayoutVars>
          <dgm:chMax val="1"/>
          <dgm:bulletEnabled val="1"/>
        </dgm:presLayoutVars>
      </dgm:prSet>
      <dgm:spPr/>
    </dgm:pt>
    <dgm:pt modelId="{C335934A-7DBC-4E7A-B3C3-961522DC172F}" type="pres">
      <dgm:prSet presAssocID="{3309E985-06A5-407E-9F7D-1E3DF54353B0}" presName="descendantText" presStyleLbl="alignAcc1" presStyleIdx="0" presStyleCnt="4">
        <dgm:presLayoutVars>
          <dgm:bulletEnabled val="1"/>
        </dgm:presLayoutVars>
      </dgm:prSet>
      <dgm:spPr/>
    </dgm:pt>
    <dgm:pt modelId="{EEC75BFD-05FF-4B28-A0D0-6854C6DB5E0F}" type="pres">
      <dgm:prSet presAssocID="{16FA2504-7922-4664-8165-309D02C0564E}" presName="sp" presStyleCnt="0"/>
      <dgm:spPr/>
    </dgm:pt>
    <dgm:pt modelId="{701CE3C3-8F6F-41C7-B060-B77BD78CF2B8}" type="pres">
      <dgm:prSet presAssocID="{53841D01-D050-4AE3-AC98-F82DEA1CC013}" presName="composite" presStyleCnt="0"/>
      <dgm:spPr/>
    </dgm:pt>
    <dgm:pt modelId="{619D7FC3-72D5-421B-A50D-D57DBA9CB5A9}" type="pres">
      <dgm:prSet presAssocID="{53841D01-D050-4AE3-AC98-F82DEA1CC013}" presName="parentText" presStyleLbl="alignNode1" presStyleIdx="1" presStyleCnt="4">
        <dgm:presLayoutVars>
          <dgm:chMax val="1"/>
          <dgm:bulletEnabled val="1"/>
        </dgm:presLayoutVars>
      </dgm:prSet>
      <dgm:spPr/>
    </dgm:pt>
    <dgm:pt modelId="{6E560C91-86B2-4FC9-8AF6-A844F3C7F4F8}" type="pres">
      <dgm:prSet presAssocID="{53841D01-D050-4AE3-AC98-F82DEA1CC013}" presName="descendantText" presStyleLbl="alignAcc1" presStyleIdx="1" presStyleCnt="4">
        <dgm:presLayoutVars>
          <dgm:bulletEnabled val="1"/>
        </dgm:presLayoutVars>
      </dgm:prSet>
      <dgm:spPr/>
    </dgm:pt>
    <dgm:pt modelId="{5A30B79A-691F-47EB-BFC7-5C3037D2B0CB}" type="pres">
      <dgm:prSet presAssocID="{3C2637DF-F347-420A-BF50-ED07D59BE017}"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2" presStyleCnt="4" custScaleY="128970">
        <dgm:presLayoutVars>
          <dgm:chMax val="1"/>
          <dgm:bulletEnabled val="1"/>
        </dgm:presLayoutVars>
      </dgm:prSet>
      <dgm:spPr/>
    </dgm:pt>
    <dgm:pt modelId="{41D0367B-3788-41BE-AE76-3C62038BC063}" type="pres">
      <dgm:prSet presAssocID="{AF12C27B-5FBC-4C54-89B5-3E9B236B7BBA}" presName="descendantText" presStyleLbl="alignAcc1" presStyleIdx="2" presStyleCnt="4" custScaleY="258197" custLinFactNeighborY="-22594">
        <dgm:presLayoutVars>
          <dgm:bulletEnabled val="1"/>
        </dgm:presLayoutVars>
      </dgm:prSet>
      <dgm:spPr/>
    </dgm:pt>
    <dgm:pt modelId="{68BEC9D9-0510-4B53-A163-7ACFB91EFAF7}" type="pres">
      <dgm:prSet presAssocID="{9B2CC22D-7CAF-4339-AF7E-B5BE93515D7A}" presName="sp" presStyleCnt="0"/>
      <dgm:spPr/>
    </dgm:pt>
    <dgm:pt modelId="{11249C12-0CC7-4721-899F-B2D887C940F5}" type="pres">
      <dgm:prSet presAssocID="{EDED2B08-6E59-4916-AF71-3EF7EF5564EC}" presName="composite" presStyleCnt="0"/>
      <dgm:spPr/>
    </dgm:pt>
    <dgm:pt modelId="{799BBB29-489A-4F31-B8B3-43815EA39FAF}" type="pres">
      <dgm:prSet presAssocID="{EDED2B08-6E59-4916-AF71-3EF7EF5564EC}" presName="parentText" presStyleLbl="alignNode1" presStyleIdx="3" presStyleCnt="4">
        <dgm:presLayoutVars>
          <dgm:chMax val="1"/>
          <dgm:bulletEnabled val="1"/>
        </dgm:presLayoutVars>
      </dgm:prSet>
      <dgm:spPr/>
    </dgm:pt>
    <dgm:pt modelId="{D4CEAF32-28B7-4C58-9DBA-9B8537A2F7DB}" type="pres">
      <dgm:prSet presAssocID="{EDED2B08-6E59-4916-AF71-3EF7EF5564EC}" presName="descendantText" presStyleLbl="alignAcc1" presStyleIdx="3" presStyleCnt="4">
        <dgm:presLayoutVars>
          <dgm:bulletEnabled val="1"/>
        </dgm:presLayoutVars>
      </dgm:prSet>
      <dgm:spPr/>
    </dgm:pt>
  </dgm:ptLst>
  <dgm:cxnLst>
    <dgm:cxn modelId="{9CCCEC15-735B-46D2-AE01-C87162A0F120}" type="presOf" srcId="{78F57FA3-752E-47A9-A10E-410A7EAE6C67}" destId="{41D0367B-3788-41BE-AE76-3C62038BC063}" srcOrd="0" destOrd="0" presId="urn:microsoft.com/office/officeart/2005/8/layout/chevron2"/>
    <dgm:cxn modelId="{01E3EB29-E49C-41A9-AD75-B0798DD93CBD}" type="presOf" srcId="{AF12C27B-5FBC-4C54-89B5-3E9B236B7BBA}" destId="{1267CFB4-FD2F-43CF-874D-C54C72E43A5A}" srcOrd="0" destOrd="0" presId="urn:microsoft.com/office/officeart/2005/8/layout/chevron2"/>
    <dgm:cxn modelId="{F9216A2B-C89D-4C61-8ADB-DCD24FA9DCBC}" srcId="{2F3BF2DD-5D55-4C0B-BCC9-C7D46E46695B}" destId="{A23AA7CD-8382-4849-8BE6-4DD517938503}" srcOrd="2" destOrd="0" parTransId="{6C3BD6B1-69CC-4CAB-B81D-CB22D724EA57}" sibTransId="{3450031E-917F-4634-B615-B54161266C23}"/>
    <dgm:cxn modelId="{25C46C31-45DA-4266-B13D-5D29D79E51DD}" type="presOf" srcId="{A2C5A65F-5263-44EF-AAA0-6D0E917B85EF}" destId="{41D0367B-3788-41BE-AE76-3C62038BC063}" srcOrd="0" destOrd="3" presId="urn:microsoft.com/office/officeart/2005/8/layout/chevron2"/>
    <dgm:cxn modelId="{1459913D-12B2-41DA-A1AA-6A15063CB9ED}" type="presOf" srcId="{D62B250F-8360-48E3-8AC5-4E06563CB9A0}" destId="{41D0367B-3788-41BE-AE76-3C62038BC063}" srcOrd="0" destOrd="5"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03085F61-F36F-4169-9A2A-B6E53230960E}" srcId="{EDED2B08-6E59-4916-AF71-3EF7EF5564EC}" destId="{66EAF2E7-BD96-44ED-9A93-1E99A2E281C0}" srcOrd="0" destOrd="0" parTransId="{5DAF5E8B-DF36-4C3C-9923-B537D16846A5}" sibTransId="{FDBC6EEA-1561-4E06-938B-2C68957DABB1}"/>
    <dgm:cxn modelId="{23BA0E65-B883-41A7-8B28-CE0A6998C836}" type="presOf" srcId="{66EAF2E7-BD96-44ED-9A93-1E99A2E281C0}" destId="{D4CEAF32-28B7-4C58-9DBA-9B8537A2F7DB}" srcOrd="0" destOrd="0" presId="urn:microsoft.com/office/officeart/2005/8/layout/chevron2"/>
    <dgm:cxn modelId="{09D57546-CCCB-4E1A-B4B6-23685F0E9A01}" srcId="{01278C7C-8708-4788-A489-D70E8BA4F8E1}" destId="{53841D01-D050-4AE3-AC98-F82DEA1CC013}" srcOrd="1" destOrd="0" parTransId="{F7899D5F-47C0-4EAF-B216-793FF2784C6D}" sibTransId="{3C2637DF-F347-420A-BF50-ED07D59BE017}"/>
    <dgm:cxn modelId="{18DFFA75-C1F2-47EB-A1D6-AD11F1B9BF85}" type="presOf" srcId="{7B986403-8231-4357-971C-E3610F120764}" destId="{C335934A-7DBC-4E7A-B3C3-961522DC172F}" srcOrd="0" destOrd="0" presId="urn:microsoft.com/office/officeart/2005/8/layout/chevron2"/>
    <dgm:cxn modelId="{38025758-0F4A-48A0-9E13-296F5AF270A3}" type="presOf" srcId="{A23AA7CD-8382-4849-8BE6-4DD517938503}" destId="{41D0367B-3788-41BE-AE76-3C62038BC063}" srcOrd="0" destOrd="7" presId="urn:microsoft.com/office/officeart/2005/8/layout/chevron2"/>
    <dgm:cxn modelId="{979E3379-59C2-4A61-B67A-98BC7C09E8BB}" srcId="{01278C7C-8708-4788-A489-D70E8BA4F8E1}" destId="{EDED2B08-6E59-4916-AF71-3EF7EF5564EC}" srcOrd="3" destOrd="0" parTransId="{2D548FF9-CA87-403B-9C50-2713AEAE0332}" sibTransId="{D6C2FAEA-F369-46E3-A9D4-3702D8191C9E}"/>
    <dgm:cxn modelId="{9829A479-1C65-40BB-9B75-3254716B9133}" type="presOf" srcId="{EDED2B08-6E59-4916-AF71-3EF7EF5564EC}" destId="{799BBB29-489A-4F31-B8B3-43815EA39FAF}" srcOrd="0" destOrd="0" presId="urn:microsoft.com/office/officeart/2005/8/layout/chevron2"/>
    <dgm:cxn modelId="{B0A1097D-9B0A-449B-B7DF-FB14C5DFD52C}" srcId="{AF12C27B-5FBC-4C54-89B5-3E9B236B7BBA}" destId="{2F3BF2DD-5D55-4C0B-BCC9-C7D46E46695B}" srcOrd="2" destOrd="0" parTransId="{BDADBF10-0838-44DB-A6B0-8174530A2BF8}" sibTransId="{A08524ED-F8DA-4BD8-B151-715CCE68F2B7}"/>
    <dgm:cxn modelId="{B511B781-69AF-41D6-B7B5-DB3E77F0C889}" type="presOf" srcId="{AFEA768C-B284-4CAE-8F2A-542E732CB99D}" destId="{41D0367B-3788-41BE-AE76-3C62038BC063}" srcOrd="0" destOrd="1" presId="urn:microsoft.com/office/officeart/2005/8/layout/chevron2"/>
    <dgm:cxn modelId="{AB13798C-B66A-42BA-BAC2-7633F25CDDA5}" type="presOf" srcId="{F96B82ED-8388-4713-B0E3-5EB7B064B643}" destId="{41D0367B-3788-41BE-AE76-3C62038BC063}" srcOrd="0" destOrd="6" presId="urn:microsoft.com/office/officeart/2005/8/layout/chevron2"/>
    <dgm:cxn modelId="{2671B08D-C865-4E96-A26A-08F5639F2415}" srcId="{AF12C27B-5FBC-4C54-89B5-3E9B236B7BBA}" destId="{78F57FA3-752E-47A9-A10E-410A7EAE6C67}" srcOrd="0" destOrd="0" parTransId="{F0765608-0481-48E9-8F80-E8710885DCBD}" sibTransId="{8924FEEC-8041-4026-A3E2-3AD21D94EBCC}"/>
    <dgm:cxn modelId="{A4B96C9D-0057-46A3-BA21-83B20997DEA3}" type="presOf" srcId="{53841D01-D050-4AE3-AC98-F82DEA1CC013}" destId="{619D7FC3-72D5-421B-A50D-D57DBA9CB5A9}" srcOrd="0" destOrd="0" presId="urn:microsoft.com/office/officeart/2005/8/layout/chevron2"/>
    <dgm:cxn modelId="{4DF03B9F-DFAB-4C14-B987-B2E38091935C}" type="presOf" srcId="{ADE25165-9FFC-4371-88C1-4AC0E3BF5642}" destId="{6E560C91-86B2-4FC9-8AF6-A844F3C7F4F8}" srcOrd="0" destOrd="0" presId="urn:microsoft.com/office/officeart/2005/8/layout/chevron2"/>
    <dgm:cxn modelId="{C4F8FD9F-AD75-42C0-BAFC-8132EED0C7E9}" srcId="{2F3BF2DD-5D55-4C0B-BCC9-C7D46E46695B}" destId="{D62B250F-8360-48E3-8AC5-4E06563CB9A0}" srcOrd="0" destOrd="0" parTransId="{D36AEAA3-E26D-41B5-9D38-FD5C4A549328}" sibTransId="{7D9F57FB-1D60-480F-A978-56B6C29BE7BA}"/>
    <dgm:cxn modelId="{1B203FA6-C72C-4DA3-9DFC-DAD38519A618}" srcId="{AF12C27B-5FBC-4C54-89B5-3E9B236B7BBA}" destId="{AFEA768C-B284-4CAE-8F2A-542E732CB99D}" srcOrd="1" destOrd="0" parTransId="{58755B1D-7F99-43EF-8A6E-2E00E88F0398}" sibTransId="{16AE39D2-8EC3-4895-8C64-B188194F9991}"/>
    <dgm:cxn modelId="{9662CFAA-9891-4B59-B66D-2F4AB04531FD}" srcId="{01278C7C-8708-4788-A489-D70E8BA4F8E1}" destId="{AF12C27B-5FBC-4C54-89B5-3E9B236B7BBA}" srcOrd="2" destOrd="0" parTransId="{C6DCB1D3-13A0-4E80-A920-36233A2A6F82}" sibTransId="{9B2CC22D-7CAF-4339-AF7E-B5BE93515D7A}"/>
    <dgm:cxn modelId="{563B77B8-30AD-4348-93CD-BC07CB1B2254}" srcId="{3309E985-06A5-407E-9F7D-1E3DF54353B0}" destId="{7B986403-8231-4357-971C-E3610F120764}" srcOrd="0" destOrd="0" parTransId="{E664946A-9EA6-4B8D-B327-A68F6412EC25}" sibTransId="{96A6A1B8-1226-4158-A884-354FF377D76E}"/>
    <dgm:cxn modelId="{CCF6BAB9-0C98-420B-B4C9-94A418027C15}" type="presOf" srcId="{2F3BF2DD-5D55-4C0B-BCC9-C7D46E46695B}" destId="{41D0367B-3788-41BE-AE76-3C62038BC063}" srcOrd="0" destOrd="4" presId="urn:microsoft.com/office/officeart/2005/8/layout/chevron2"/>
    <dgm:cxn modelId="{FAD5CAC1-E8E4-42F0-80F3-F98404621255}" type="presOf" srcId="{01278C7C-8708-4788-A489-D70E8BA4F8E1}" destId="{9D9C6E65-8E22-4BF5-9EE9-06F11A85D62D}" srcOrd="0" destOrd="0" presId="urn:microsoft.com/office/officeart/2005/8/layout/chevron2"/>
    <dgm:cxn modelId="{3C078AC9-7289-4001-B4AB-C78526839E3B}" srcId="{AFEA768C-B284-4CAE-8F2A-542E732CB99D}" destId="{12807587-FEFB-4A84-994E-E9E05C15DA2B}" srcOrd="0" destOrd="0" parTransId="{E09921EE-5E15-45EE-926C-5221DCD7A642}" sibTransId="{4489D6C3-9A00-478C-8617-05531F7B81F2}"/>
    <dgm:cxn modelId="{2F3C3AE3-95B8-43E8-9779-C893A06884A5}" type="presOf" srcId="{12807587-FEFB-4A84-994E-E9E05C15DA2B}" destId="{41D0367B-3788-41BE-AE76-3C62038BC063}" srcOrd="0" destOrd="2" presId="urn:microsoft.com/office/officeart/2005/8/layout/chevron2"/>
    <dgm:cxn modelId="{275666E5-A97F-426E-8FE1-CCF4325CC940}" srcId="{53841D01-D050-4AE3-AC98-F82DEA1CC013}" destId="{ADE25165-9FFC-4371-88C1-4AC0E3BF5642}" srcOrd="0" destOrd="0" parTransId="{0832F8BF-FE2D-4A95-B894-571920656EB4}" sibTransId="{432D0743-182A-401B-A20A-8F26FD760A6E}"/>
    <dgm:cxn modelId="{C4D753E7-7BF9-41DB-8ED3-91727BA84D59}" srcId="{2F3BF2DD-5D55-4C0B-BCC9-C7D46E46695B}" destId="{F96B82ED-8388-4713-B0E3-5EB7B064B643}" srcOrd="1" destOrd="0" parTransId="{7666E7AE-259B-4B58-92D3-4A94FE4B125C}" sibTransId="{E9D5E6B9-9215-442B-8691-4ED6495E2DFA}"/>
    <dgm:cxn modelId="{FCE25BEF-DCEA-499E-8DBD-AD2062458AD8}" srcId="{AFEA768C-B284-4CAE-8F2A-542E732CB99D}" destId="{A2C5A65F-5263-44EF-AAA0-6D0E917B85EF}" srcOrd="1" destOrd="0" parTransId="{0A34259B-DD2E-4C4D-BBF7-05CB72EE277C}" sibTransId="{813889A9-0E1E-4E0C-AC3F-602BF54D5666}"/>
    <dgm:cxn modelId="{952238F2-53B4-4E21-AFFC-12C3ECC1E75A}" type="presOf" srcId="{3309E985-06A5-407E-9F7D-1E3DF54353B0}" destId="{4EF04D77-9C81-4A80-8A63-11DDC219B6D5}" srcOrd="0" destOrd="0"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59F0364D-109D-4FBB-9B6B-A9F8DC9BD124}" type="presParOf" srcId="{9D9C6E65-8E22-4BF5-9EE9-06F11A85D62D}" destId="{701CE3C3-8F6F-41C7-B060-B77BD78CF2B8}" srcOrd="2" destOrd="0" presId="urn:microsoft.com/office/officeart/2005/8/layout/chevron2"/>
    <dgm:cxn modelId="{A5C727C0-99AE-4B26-B20A-388242E0FDA2}" type="presParOf" srcId="{701CE3C3-8F6F-41C7-B060-B77BD78CF2B8}" destId="{619D7FC3-72D5-421B-A50D-D57DBA9CB5A9}" srcOrd="0" destOrd="0" presId="urn:microsoft.com/office/officeart/2005/8/layout/chevron2"/>
    <dgm:cxn modelId="{5B2D904E-12DF-4011-B1B4-5180A204BB3C}" type="presParOf" srcId="{701CE3C3-8F6F-41C7-B060-B77BD78CF2B8}" destId="{6E560C91-86B2-4FC9-8AF6-A844F3C7F4F8}" srcOrd="1" destOrd="0" presId="urn:microsoft.com/office/officeart/2005/8/layout/chevron2"/>
    <dgm:cxn modelId="{D12C185A-B2B3-48B1-B2DC-954A6C8255AD}" type="presParOf" srcId="{9D9C6E65-8E22-4BF5-9EE9-06F11A85D62D}" destId="{5A30B79A-691F-47EB-BFC7-5C3037D2B0CB}" srcOrd="3" destOrd="0" presId="urn:microsoft.com/office/officeart/2005/8/layout/chevron2"/>
    <dgm:cxn modelId="{72F05ED0-980A-438A-BB82-58FF778F51D8}" type="presParOf" srcId="{9D9C6E65-8E22-4BF5-9EE9-06F11A85D62D}" destId="{4599D19B-38EE-4AFB-A046-C566EBB10C9C}" srcOrd="4"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1272D016-5CF2-4752-999D-68DF151546FB}" type="presParOf" srcId="{9D9C6E65-8E22-4BF5-9EE9-06F11A85D62D}" destId="{68BEC9D9-0510-4B53-A163-7ACFB91EFAF7}" srcOrd="5" destOrd="0" presId="urn:microsoft.com/office/officeart/2005/8/layout/chevron2"/>
    <dgm:cxn modelId="{D13D9C03-DA2E-40F3-B690-C167E1B312B2}" type="presParOf" srcId="{9D9C6E65-8E22-4BF5-9EE9-06F11A85D62D}" destId="{11249C12-0CC7-4721-899F-B2D887C940F5}" srcOrd="6" destOrd="0" presId="urn:microsoft.com/office/officeart/2005/8/layout/chevron2"/>
    <dgm:cxn modelId="{B001C7A1-E105-4065-A000-BECC69F7446C}" type="presParOf" srcId="{11249C12-0CC7-4721-899F-B2D887C940F5}" destId="{799BBB29-489A-4F31-B8B3-43815EA39FAF}" srcOrd="0" destOrd="0" presId="urn:microsoft.com/office/officeart/2005/8/layout/chevron2"/>
    <dgm:cxn modelId="{2EC555A5-99A9-4476-8CCE-2A92EB06A872}" type="presParOf" srcId="{11249C12-0CC7-4721-899F-B2D887C940F5}" destId="{D4CEAF32-28B7-4C58-9DBA-9B8537A2F7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custT="1"/>
      <dgm:spPr/>
      <dgm:t>
        <a:bodyPr/>
        <a:lstStyle/>
        <a:p>
          <a:r>
            <a:rPr lang="en-US" sz="1200"/>
            <a:t>Create CALLING method</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61C57970-EB20-413A-9C84-A312B5921CC0}">
      <dgm:prSet phldrT="[Text]" custT="1"/>
      <dgm:spPr/>
      <dgm:t>
        <a:bodyPr/>
        <a:lstStyle/>
        <a:p>
          <a:r>
            <a:rPr lang="en-US" sz="1200"/>
            <a:t>Preparation</a:t>
          </a:r>
        </a:p>
      </dgm:t>
    </dgm:pt>
    <dgm:pt modelId="{AB4958A0-D597-43EB-B7E7-1C9789B2DB46}" type="parTrans" cxnId="{ECCC0C34-0726-4A79-9452-85433D8A6E64}">
      <dgm:prSet/>
      <dgm:spPr/>
      <dgm:t>
        <a:bodyPr/>
        <a:lstStyle/>
        <a:p>
          <a:endParaRPr lang="en-US"/>
        </a:p>
      </dgm:t>
    </dgm:pt>
    <dgm:pt modelId="{B30F69CF-45D9-4038-B969-013F74AC714A}" type="sibTrans" cxnId="{ECCC0C34-0726-4A79-9452-85433D8A6E64}">
      <dgm:prSet/>
      <dgm:spPr/>
      <dgm:t>
        <a:bodyPr/>
        <a:lstStyle/>
        <a:p>
          <a:endParaRPr lang="en-US"/>
        </a:p>
      </dgm:t>
    </dgm:pt>
    <dgm:pt modelId="{AF12C27B-5FBC-4C54-89B5-3E9B236B7BBA}">
      <dgm:prSet phldrT="[Text]" custT="1"/>
      <dgm:spPr/>
      <dgm:t>
        <a:bodyPr/>
        <a:lstStyle/>
        <a:p>
          <a:r>
            <a:rPr lang="en-US" sz="1200"/>
            <a:t>Create RECURSIVE method</a:t>
          </a:r>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19FFACF1-1D5A-4131-BE3C-48D8929E5298}">
      <dgm:prSet custT="1"/>
      <dgm:spPr/>
      <dgm:t>
        <a:bodyPr/>
        <a:lstStyle/>
        <a:p>
          <a:r>
            <a:rPr lang="en-US" sz="1200"/>
            <a:t>Create and initialize the dictionary or array that stores results as we compute.</a:t>
          </a:r>
        </a:p>
      </dgm:t>
    </dgm:pt>
    <dgm:pt modelId="{827B640E-CA2C-4EC3-8DC8-236CA60508BA}" type="parTrans" cxnId="{37D23D8F-A8E5-4B0C-9BA6-EDAC28CC36AD}">
      <dgm:prSet/>
      <dgm:spPr/>
      <dgm:t>
        <a:bodyPr/>
        <a:lstStyle/>
        <a:p>
          <a:endParaRPr lang="en-US"/>
        </a:p>
      </dgm:t>
    </dgm:pt>
    <dgm:pt modelId="{6A557F55-D66E-4592-9FEF-39407FC264C5}" type="sibTrans" cxnId="{37D23D8F-A8E5-4B0C-9BA6-EDAC28CC36AD}">
      <dgm:prSet/>
      <dgm:spPr/>
      <dgm:t>
        <a:bodyPr/>
        <a:lstStyle/>
        <a:p>
          <a:endParaRPr lang="en-US"/>
        </a:p>
      </dgm:t>
    </dgm:pt>
    <dgm:pt modelId="{AFEA768C-B284-4CAE-8F2A-542E732CB99D}">
      <dgm:prSet phldrT="[Text]" custT="1"/>
      <dgm:spPr/>
      <dgm:t>
        <a:bodyPr/>
        <a:lstStyle/>
        <a:p>
          <a:r>
            <a:rPr lang="en-US" sz="1300"/>
            <a:t>Create BASE conditions</a:t>
          </a:r>
        </a:p>
      </dgm:t>
    </dgm:pt>
    <dgm:pt modelId="{58755B1D-7F99-43EF-8A6E-2E00E88F0398}" type="parTrans" cxnId="{1B203FA6-C72C-4DA3-9DFC-DAD38519A618}">
      <dgm:prSet/>
      <dgm:spPr/>
      <dgm:t>
        <a:bodyPr/>
        <a:lstStyle/>
        <a:p>
          <a:endParaRPr lang="en-US"/>
        </a:p>
      </dgm:t>
    </dgm:pt>
    <dgm:pt modelId="{16AE39D2-8EC3-4895-8C64-B188194F9991}" type="sibTrans" cxnId="{1B203FA6-C72C-4DA3-9DFC-DAD38519A618}">
      <dgm:prSet/>
      <dgm:spPr/>
      <dgm:t>
        <a:bodyPr/>
        <a:lstStyle/>
        <a:p>
          <a:endParaRPr lang="en-US"/>
        </a:p>
      </dgm:t>
    </dgm:pt>
    <dgm:pt modelId="{7B986403-8231-4357-971C-E3610F120764}">
      <dgm:prSet phldrT="[Text]" custT="1"/>
      <dgm:spPr/>
      <dgm:t>
        <a:bodyPr/>
        <a:lstStyle/>
        <a:p>
          <a:r>
            <a:rPr lang="en-US" sz="1200"/>
            <a:t>Create a method that takes the input array and returns the output value. Let’s call it CALLING method</a:t>
          </a:r>
        </a:p>
      </dgm:t>
    </dgm:pt>
    <dgm:pt modelId="{E664946A-9EA6-4B8D-B327-A68F6412EC25}" type="parTrans" cxnId="{563B77B8-30AD-4348-93CD-BC07CB1B2254}">
      <dgm:prSet/>
      <dgm:spPr/>
      <dgm:t>
        <a:bodyPr/>
        <a:lstStyle/>
        <a:p>
          <a:endParaRPr lang="en-US"/>
        </a:p>
      </dgm:t>
    </dgm:pt>
    <dgm:pt modelId="{96A6A1B8-1226-4158-A884-354FF377D76E}" type="sibTrans" cxnId="{563B77B8-30AD-4348-93CD-BC07CB1B2254}">
      <dgm:prSet/>
      <dgm:spPr/>
      <dgm:t>
        <a:bodyPr/>
        <a:lstStyle/>
        <a:p>
          <a:endParaRPr lang="en-US"/>
        </a:p>
      </dgm:t>
    </dgm:pt>
    <dgm:pt modelId="{2F3BF2DD-5D55-4C0B-BCC9-C7D46E46695B}">
      <dgm:prSet phldrT="[Text]" custT="1"/>
      <dgm:spPr/>
      <dgm:t>
        <a:bodyPr/>
        <a:lstStyle/>
        <a:p>
          <a:r>
            <a:rPr lang="en-US" sz="1300"/>
            <a:t>Create PROCESSING code and RECURSIVE CALLS</a:t>
          </a:r>
        </a:p>
      </dgm:t>
    </dgm:pt>
    <dgm:pt modelId="{BDADBF10-0838-44DB-A6B0-8174530A2BF8}" type="parTrans" cxnId="{B0A1097D-9B0A-449B-B7DF-FB14C5DFD52C}">
      <dgm:prSet/>
      <dgm:spPr/>
      <dgm:t>
        <a:bodyPr/>
        <a:lstStyle/>
        <a:p>
          <a:endParaRPr lang="en-US"/>
        </a:p>
      </dgm:t>
    </dgm:pt>
    <dgm:pt modelId="{A08524ED-F8DA-4BD8-B151-715CCE68F2B7}" type="sibTrans" cxnId="{B0A1097D-9B0A-449B-B7DF-FB14C5DFD52C}">
      <dgm:prSet/>
      <dgm:spPr/>
      <dgm:t>
        <a:bodyPr/>
        <a:lstStyle/>
        <a:p>
          <a:endParaRPr lang="en-US"/>
        </a:p>
      </dgm:t>
    </dgm:pt>
    <dgm:pt modelId="{D62B250F-8360-48E3-8AC5-4E06563CB9A0}">
      <dgm:prSet phldrT="[Text]" custT="1"/>
      <dgm:spPr/>
      <dgm:t>
        <a:bodyPr/>
        <a:lstStyle/>
        <a:p>
          <a:r>
            <a:rPr lang="en-US" sz="1300"/>
            <a:t>Consider including the first element, if we do not have the value calculated already, calculate it now through recursive call</a:t>
          </a:r>
        </a:p>
      </dgm:t>
    </dgm:pt>
    <dgm:pt modelId="{D36AEAA3-E26D-41B5-9D38-FD5C4A549328}" type="parTrans" cxnId="{C4F8FD9F-AD75-42C0-BAFC-8132EED0C7E9}">
      <dgm:prSet/>
      <dgm:spPr/>
      <dgm:t>
        <a:bodyPr/>
        <a:lstStyle/>
        <a:p>
          <a:endParaRPr lang="en-US"/>
        </a:p>
      </dgm:t>
    </dgm:pt>
    <dgm:pt modelId="{7D9F57FB-1D60-480F-A978-56B6C29BE7BA}" type="sibTrans" cxnId="{C4F8FD9F-AD75-42C0-BAFC-8132EED0C7E9}">
      <dgm:prSet/>
      <dgm:spPr/>
      <dgm:t>
        <a:bodyPr/>
        <a:lstStyle/>
        <a:p>
          <a:endParaRPr lang="en-US"/>
        </a:p>
      </dgm:t>
    </dgm:pt>
    <dgm:pt modelId="{F96B82ED-8388-4713-B0E3-5EB7B064B643}">
      <dgm:prSet phldrT="[Text]" custT="1"/>
      <dgm:spPr/>
      <dgm:t>
        <a:bodyPr/>
        <a:lstStyle/>
        <a:p>
          <a:r>
            <a:rPr lang="en-US" sz="1300"/>
            <a:t>Consider excluding the first element, if we do not have the value calculated already, calculate now through recursive call</a:t>
          </a:r>
        </a:p>
      </dgm:t>
    </dgm:pt>
    <dgm:pt modelId="{7666E7AE-259B-4B58-92D3-4A94FE4B125C}" type="parTrans" cxnId="{C4D753E7-7BF9-41DB-8ED3-91727BA84D59}">
      <dgm:prSet/>
      <dgm:spPr/>
      <dgm:t>
        <a:bodyPr/>
        <a:lstStyle/>
        <a:p>
          <a:endParaRPr lang="en-US"/>
        </a:p>
      </dgm:t>
    </dgm:pt>
    <dgm:pt modelId="{E9D5E6B9-9215-442B-8691-4ED6495E2DFA}" type="sibTrans" cxnId="{C4D753E7-7BF9-41DB-8ED3-91727BA84D59}">
      <dgm:prSet/>
      <dgm:spPr/>
      <dgm:t>
        <a:bodyPr/>
        <a:lstStyle/>
        <a:p>
          <a:endParaRPr lang="en-US"/>
        </a:p>
      </dgm:t>
    </dgm:pt>
    <dgm:pt modelId="{A23AA7CD-8382-4849-8BE6-4DD517938503}">
      <dgm:prSet phldrT="[Text]" custT="1"/>
      <dgm:spPr/>
      <dgm:t>
        <a:bodyPr/>
        <a:lstStyle/>
        <a:p>
          <a:r>
            <a:rPr lang="en-US" sz="1300"/>
            <a:t>Max of the above two values is the result for this subarray</a:t>
          </a:r>
        </a:p>
      </dgm:t>
    </dgm:pt>
    <dgm:pt modelId="{6C3BD6B1-69CC-4CAB-B81D-CB22D724EA57}" type="parTrans" cxnId="{F9216A2B-C89D-4C61-8ADB-DCD24FA9DCBC}">
      <dgm:prSet/>
      <dgm:spPr/>
      <dgm:t>
        <a:bodyPr/>
        <a:lstStyle/>
        <a:p>
          <a:endParaRPr lang="en-US"/>
        </a:p>
      </dgm:t>
    </dgm:pt>
    <dgm:pt modelId="{3450031E-917F-4634-B615-B54161266C23}" type="sibTrans" cxnId="{F9216A2B-C89D-4C61-8ADB-DCD24FA9DCBC}">
      <dgm:prSet/>
      <dgm:spPr/>
      <dgm:t>
        <a:bodyPr/>
        <a:lstStyle/>
        <a:p>
          <a:endParaRPr lang="en-US"/>
        </a:p>
      </dgm:t>
    </dgm:pt>
    <dgm:pt modelId="{53841D01-D050-4AE3-AC98-F82DEA1CC013}">
      <dgm:prSet custT="1"/>
      <dgm:spPr/>
      <dgm:t>
        <a:bodyPr/>
        <a:lstStyle/>
        <a:p>
          <a:r>
            <a:rPr lang="en-US" sz="1200"/>
            <a:t>Input validation</a:t>
          </a:r>
        </a:p>
      </dgm:t>
    </dgm:pt>
    <dgm:pt modelId="{F7899D5F-47C0-4EAF-B216-793FF2784C6D}" type="parTrans" cxnId="{09D57546-CCCB-4E1A-B4B6-23685F0E9A01}">
      <dgm:prSet/>
      <dgm:spPr/>
      <dgm:t>
        <a:bodyPr/>
        <a:lstStyle/>
        <a:p>
          <a:endParaRPr lang="en-US"/>
        </a:p>
      </dgm:t>
    </dgm:pt>
    <dgm:pt modelId="{3C2637DF-F347-420A-BF50-ED07D59BE017}" type="sibTrans" cxnId="{09D57546-CCCB-4E1A-B4B6-23685F0E9A01}">
      <dgm:prSet/>
      <dgm:spPr/>
      <dgm:t>
        <a:bodyPr/>
        <a:lstStyle/>
        <a:p>
          <a:endParaRPr lang="en-US"/>
        </a:p>
      </dgm:t>
    </dgm:pt>
    <dgm:pt modelId="{ADE25165-9FFC-4371-88C1-4AC0E3BF5642}">
      <dgm:prSet custT="1"/>
      <dgm:spPr/>
      <dgm:t>
        <a:bodyPr/>
        <a:lstStyle/>
        <a:p>
          <a:r>
            <a:rPr lang="en-US" sz="1200"/>
            <a:t>Check if the input array is null or empty and perform any other input validation</a:t>
          </a:r>
        </a:p>
      </dgm:t>
    </dgm:pt>
    <dgm:pt modelId="{0832F8BF-FE2D-4A95-B894-571920656EB4}" type="parTrans" cxnId="{275666E5-A97F-426E-8FE1-CCF4325CC940}">
      <dgm:prSet/>
      <dgm:spPr/>
      <dgm:t>
        <a:bodyPr/>
        <a:lstStyle/>
        <a:p>
          <a:endParaRPr lang="en-US"/>
        </a:p>
      </dgm:t>
    </dgm:pt>
    <dgm:pt modelId="{432D0743-182A-401B-A20A-8F26FD760A6E}" type="sibTrans" cxnId="{275666E5-A97F-426E-8FE1-CCF4325CC940}">
      <dgm:prSet/>
      <dgm:spPr/>
      <dgm:t>
        <a:bodyPr/>
        <a:lstStyle/>
        <a:p>
          <a:endParaRPr lang="en-US"/>
        </a:p>
      </dgm:t>
    </dgm:pt>
    <dgm:pt modelId="{EDED2B08-6E59-4916-AF71-3EF7EF5564EC}">
      <dgm:prSet/>
      <dgm:spPr/>
      <dgm:t>
        <a:bodyPr/>
        <a:lstStyle/>
        <a:p>
          <a:r>
            <a:rPr lang="en-US"/>
            <a:t>Call Recursive form Calling </a:t>
          </a:r>
        </a:p>
      </dgm:t>
    </dgm:pt>
    <dgm:pt modelId="{2D548FF9-CA87-403B-9C50-2713AEAE0332}" type="parTrans" cxnId="{979E3379-59C2-4A61-B67A-98BC7C09E8BB}">
      <dgm:prSet/>
      <dgm:spPr/>
      <dgm:t>
        <a:bodyPr/>
        <a:lstStyle/>
        <a:p>
          <a:endParaRPr lang="en-US"/>
        </a:p>
      </dgm:t>
    </dgm:pt>
    <dgm:pt modelId="{D6C2FAEA-F369-46E3-A9D4-3702D8191C9E}" type="sibTrans" cxnId="{979E3379-59C2-4A61-B67A-98BC7C09E8BB}">
      <dgm:prSet/>
      <dgm:spPr/>
      <dgm:t>
        <a:bodyPr/>
        <a:lstStyle/>
        <a:p>
          <a:endParaRPr lang="en-US"/>
        </a:p>
      </dgm:t>
    </dgm:pt>
    <dgm:pt modelId="{78F57FA3-752E-47A9-A10E-410A7EAE6C67}">
      <dgm:prSet phldrT="[Text]" custT="1"/>
      <dgm:spPr/>
      <dgm:t>
        <a:bodyPr/>
        <a:lstStyle/>
        <a:p>
          <a:r>
            <a:rPr lang="en-US" sz="1300"/>
            <a:t>Create a recursive method, that takes an input array, and a start index and the helper data structure and returns the maximum value in the subarray starting from the </a:t>
          </a:r>
          <a:r>
            <a:rPr lang="en-US" sz="1300" err="1"/>
            <a:t>startIndex</a:t>
          </a:r>
          <a:endParaRPr lang="en-US" sz="1300"/>
        </a:p>
      </dgm:t>
    </dgm:pt>
    <dgm:pt modelId="{F0765608-0481-48E9-8F80-E8710885DCBD}" type="parTrans" cxnId="{2671B08D-C865-4E96-A26A-08F5639F2415}">
      <dgm:prSet/>
      <dgm:spPr/>
      <dgm:t>
        <a:bodyPr/>
        <a:lstStyle/>
        <a:p>
          <a:endParaRPr lang="en-US"/>
        </a:p>
      </dgm:t>
    </dgm:pt>
    <dgm:pt modelId="{8924FEEC-8041-4026-A3E2-3AD21D94EBCC}" type="sibTrans" cxnId="{2671B08D-C865-4E96-A26A-08F5639F2415}">
      <dgm:prSet/>
      <dgm:spPr/>
      <dgm:t>
        <a:bodyPr/>
        <a:lstStyle/>
        <a:p>
          <a:endParaRPr lang="en-US"/>
        </a:p>
      </dgm:t>
    </dgm:pt>
    <dgm:pt modelId="{66EAF2E7-BD96-44ED-9A93-1E99A2E281C0}">
      <dgm:prSet custT="1"/>
      <dgm:spPr/>
      <dgm:t>
        <a:bodyPr/>
        <a:lstStyle/>
        <a:p>
          <a:r>
            <a:rPr lang="en-US" sz="1200"/>
            <a:t>Call this RECURSIVE method from CALLING method to compute the maximum value for the entire array and return the result.</a:t>
          </a:r>
        </a:p>
      </dgm:t>
    </dgm:pt>
    <dgm:pt modelId="{5DAF5E8B-DF36-4C3C-9923-B537D16846A5}" type="parTrans" cxnId="{03085F61-F36F-4169-9A2A-B6E53230960E}">
      <dgm:prSet/>
      <dgm:spPr/>
      <dgm:t>
        <a:bodyPr/>
        <a:lstStyle/>
        <a:p>
          <a:endParaRPr lang="en-US"/>
        </a:p>
      </dgm:t>
    </dgm:pt>
    <dgm:pt modelId="{FDBC6EEA-1561-4E06-938B-2C68957DABB1}" type="sibTrans" cxnId="{03085F61-F36F-4169-9A2A-B6E53230960E}">
      <dgm:prSet/>
      <dgm:spPr/>
      <dgm:t>
        <a:bodyPr/>
        <a:lstStyle/>
        <a:p>
          <a:endParaRPr lang="en-US"/>
        </a:p>
      </dgm:t>
    </dgm:pt>
    <dgm:pt modelId="{34E22177-B553-43C0-9E78-38865BEBF6B8}">
      <dgm:prSet phldrT="[Text]" custT="1"/>
      <dgm:spPr/>
      <dgm:t>
        <a:bodyPr/>
        <a:lstStyle/>
        <a:p>
          <a:r>
            <a:rPr lang="en-US" sz="1300"/>
            <a:t>Store this result for this recursive call in the helper data structure and return it to the calling method</a:t>
          </a:r>
        </a:p>
      </dgm:t>
    </dgm:pt>
    <dgm:pt modelId="{3014844B-E553-4A49-A4B9-14CDCC192EB3}" type="parTrans" cxnId="{B72FA631-A010-4C7B-8E17-C1380B073EE3}">
      <dgm:prSet/>
      <dgm:spPr/>
    </dgm:pt>
    <dgm:pt modelId="{11A6C04F-BB58-4A5B-ABCB-2A83879684BF}" type="sibTrans" cxnId="{B72FA631-A010-4C7B-8E17-C1380B073EE3}">
      <dgm:prSet/>
      <dgm:spPr/>
    </dgm:pt>
    <dgm:pt modelId="{9D9C6E65-8E22-4BF5-9EE9-06F11A85D62D}" type="pres">
      <dgm:prSet presAssocID="{01278C7C-8708-4788-A489-D70E8BA4F8E1}" presName="linearFlow" presStyleCnt="0">
        <dgm:presLayoutVars>
          <dgm:dir/>
          <dgm:animLvl val="lvl"/>
          <dgm:resizeHandles val="exact"/>
        </dgm:presLayoutVars>
      </dgm:prSet>
      <dgm:spPr/>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5">
        <dgm:presLayoutVars>
          <dgm:chMax val="1"/>
          <dgm:bulletEnabled val="1"/>
        </dgm:presLayoutVars>
      </dgm:prSet>
      <dgm:spPr/>
    </dgm:pt>
    <dgm:pt modelId="{C335934A-7DBC-4E7A-B3C3-961522DC172F}" type="pres">
      <dgm:prSet presAssocID="{3309E985-06A5-407E-9F7D-1E3DF54353B0}" presName="descendantText" presStyleLbl="alignAcc1" presStyleIdx="0" presStyleCnt="5">
        <dgm:presLayoutVars>
          <dgm:bulletEnabled val="1"/>
        </dgm:presLayoutVars>
      </dgm:prSet>
      <dgm:spPr/>
    </dgm:pt>
    <dgm:pt modelId="{EEC75BFD-05FF-4B28-A0D0-6854C6DB5E0F}" type="pres">
      <dgm:prSet presAssocID="{16FA2504-7922-4664-8165-309D02C0564E}" presName="sp" presStyleCnt="0"/>
      <dgm:spPr/>
    </dgm:pt>
    <dgm:pt modelId="{701CE3C3-8F6F-41C7-B060-B77BD78CF2B8}" type="pres">
      <dgm:prSet presAssocID="{53841D01-D050-4AE3-AC98-F82DEA1CC013}" presName="composite" presStyleCnt="0"/>
      <dgm:spPr/>
    </dgm:pt>
    <dgm:pt modelId="{619D7FC3-72D5-421B-A50D-D57DBA9CB5A9}" type="pres">
      <dgm:prSet presAssocID="{53841D01-D050-4AE3-AC98-F82DEA1CC013}" presName="parentText" presStyleLbl="alignNode1" presStyleIdx="1" presStyleCnt="5">
        <dgm:presLayoutVars>
          <dgm:chMax val="1"/>
          <dgm:bulletEnabled val="1"/>
        </dgm:presLayoutVars>
      </dgm:prSet>
      <dgm:spPr/>
    </dgm:pt>
    <dgm:pt modelId="{6E560C91-86B2-4FC9-8AF6-A844F3C7F4F8}" type="pres">
      <dgm:prSet presAssocID="{53841D01-D050-4AE3-AC98-F82DEA1CC013}" presName="descendantText" presStyleLbl="alignAcc1" presStyleIdx="1" presStyleCnt="5">
        <dgm:presLayoutVars>
          <dgm:bulletEnabled val="1"/>
        </dgm:presLayoutVars>
      </dgm:prSet>
      <dgm:spPr/>
    </dgm:pt>
    <dgm:pt modelId="{5A30B79A-691F-47EB-BFC7-5C3037D2B0CB}" type="pres">
      <dgm:prSet presAssocID="{3C2637DF-F347-420A-BF50-ED07D59BE017}" presName="sp" presStyleCnt="0"/>
      <dgm:spPr/>
    </dgm:pt>
    <dgm:pt modelId="{C2AE13A7-1C81-49FD-A66A-BF89AA3CCC9F}" type="pres">
      <dgm:prSet presAssocID="{61C57970-EB20-413A-9C84-A312B5921CC0}" presName="composite" presStyleCnt="0"/>
      <dgm:spPr/>
    </dgm:pt>
    <dgm:pt modelId="{E88669D4-A4E8-410B-9D9D-2D6D5FDC0559}" type="pres">
      <dgm:prSet presAssocID="{61C57970-EB20-413A-9C84-A312B5921CC0}" presName="parentText" presStyleLbl="alignNode1" presStyleIdx="2" presStyleCnt="5">
        <dgm:presLayoutVars>
          <dgm:chMax val="1"/>
          <dgm:bulletEnabled val="1"/>
        </dgm:presLayoutVars>
      </dgm:prSet>
      <dgm:spPr/>
    </dgm:pt>
    <dgm:pt modelId="{62DEEC9F-0BC4-4C6A-A9AE-035723B861C8}" type="pres">
      <dgm:prSet presAssocID="{61C57970-EB20-413A-9C84-A312B5921CC0}" presName="descendantText" presStyleLbl="alignAcc1" presStyleIdx="2" presStyleCnt="5" custScaleY="63419">
        <dgm:presLayoutVars>
          <dgm:bulletEnabled val="1"/>
        </dgm:presLayoutVars>
      </dgm:prSet>
      <dgm:spPr/>
    </dgm:pt>
    <dgm:pt modelId="{D402EE58-500C-48CE-BBB2-16984757227D}" type="pres">
      <dgm:prSet presAssocID="{B30F69CF-45D9-4038-B969-013F74AC714A}"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3" presStyleCnt="5" custScaleY="128970">
        <dgm:presLayoutVars>
          <dgm:chMax val="1"/>
          <dgm:bulletEnabled val="1"/>
        </dgm:presLayoutVars>
      </dgm:prSet>
      <dgm:spPr/>
    </dgm:pt>
    <dgm:pt modelId="{41D0367B-3788-41BE-AE76-3C62038BC063}" type="pres">
      <dgm:prSet presAssocID="{AF12C27B-5FBC-4C54-89B5-3E9B236B7BBA}" presName="descendantText" presStyleLbl="alignAcc1" presStyleIdx="3" presStyleCnt="5" custScaleY="258197" custLinFactNeighborY="-22594">
        <dgm:presLayoutVars>
          <dgm:bulletEnabled val="1"/>
        </dgm:presLayoutVars>
      </dgm:prSet>
      <dgm:spPr/>
    </dgm:pt>
    <dgm:pt modelId="{68BEC9D9-0510-4B53-A163-7ACFB91EFAF7}" type="pres">
      <dgm:prSet presAssocID="{9B2CC22D-7CAF-4339-AF7E-B5BE93515D7A}" presName="sp" presStyleCnt="0"/>
      <dgm:spPr/>
    </dgm:pt>
    <dgm:pt modelId="{11249C12-0CC7-4721-899F-B2D887C940F5}" type="pres">
      <dgm:prSet presAssocID="{EDED2B08-6E59-4916-AF71-3EF7EF5564EC}" presName="composite" presStyleCnt="0"/>
      <dgm:spPr/>
    </dgm:pt>
    <dgm:pt modelId="{799BBB29-489A-4F31-B8B3-43815EA39FAF}" type="pres">
      <dgm:prSet presAssocID="{EDED2B08-6E59-4916-AF71-3EF7EF5564EC}" presName="parentText" presStyleLbl="alignNode1" presStyleIdx="4" presStyleCnt="5">
        <dgm:presLayoutVars>
          <dgm:chMax val="1"/>
          <dgm:bulletEnabled val="1"/>
        </dgm:presLayoutVars>
      </dgm:prSet>
      <dgm:spPr/>
    </dgm:pt>
    <dgm:pt modelId="{D4CEAF32-28B7-4C58-9DBA-9B8537A2F7DB}" type="pres">
      <dgm:prSet presAssocID="{EDED2B08-6E59-4916-AF71-3EF7EF5564EC}" presName="descendantText" presStyleLbl="alignAcc1" presStyleIdx="4" presStyleCnt="5">
        <dgm:presLayoutVars>
          <dgm:bulletEnabled val="1"/>
        </dgm:presLayoutVars>
      </dgm:prSet>
      <dgm:spPr/>
    </dgm:pt>
  </dgm:ptLst>
  <dgm:cxnLst>
    <dgm:cxn modelId="{9CCCEC15-735B-46D2-AE01-C87162A0F120}" type="presOf" srcId="{78F57FA3-752E-47A9-A10E-410A7EAE6C67}" destId="{41D0367B-3788-41BE-AE76-3C62038BC063}" srcOrd="0" destOrd="0" presId="urn:microsoft.com/office/officeart/2005/8/layout/chevron2"/>
    <dgm:cxn modelId="{D9F0C01C-C4F5-494A-BE05-2CED839D5AA7}" type="presOf" srcId="{61C57970-EB20-413A-9C84-A312B5921CC0}" destId="{E88669D4-A4E8-410B-9D9D-2D6D5FDC0559}" srcOrd="0" destOrd="0" presId="urn:microsoft.com/office/officeart/2005/8/layout/chevron2"/>
    <dgm:cxn modelId="{01E3EB29-E49C-41A9-AD75-B0798DD93CBD}" type="presOf" srcId="{AF12C27B-5FBC-4C54-89B5-3E9B236B7BBA}" destId="{1267CFB4-FD2F-43CF-874D-C54C72E43A5A}" srcOrd="0" destOrd="0" presId="urn:microsoft.com/office/officeart/2005/8/layout/chevron2"/>
    <dgm:cxn modelId="{F9216A2B-C89D-4C61-8ADB-DCD24FA9DCBC}" srcId="{2F3BF2DD-5D55-4C0B-BCC9-C7D46E46695B}" destId="{A23AA7CD-8382-4849-8BE6-4DD517938503}" srcOrd="2" destOrd="0" parTransId="{6C3BD6B1-69CC-4CAB-B81D-CB22D724EA57}" sibTransId="{3450031E-917F-4634-B615-B54161266C23}"/>
    <dgm:cxn modelId="{B72FA631-A010-4C7B-8E17-C1380B073EE3}" srcId="{AF12C27B-5FBC-4C54-89B5-3E9B236B7BBA}" destId="{34E22177-B553-43C0-9E78-38865BEBF6B8}" srcOrd="3" destOrd="0" parTransId="{3014844B-E553-4A49-A4B9-14CDCC192EB3}" sibTransId="{11A6C04F-BB58-4A5B-ABCB-2A83879684BF}"/>
    <dgm:cxn modelId="{ECCC0C34-0726-4A79-9452-85433D8A6E64}" srcId="{01278C7C-8708-4788-A489-D70E8BA4F8E1}" destId="{61C57970-EB20-413A-9C84-A312B5921CC0}" srcOrd="2" destOrd="0" parTransId="{AB4958A0-D597-43EB-B7E7-1C9789B2DB46}" sibTransId="{B30F69CF-45D9-4038-B969-013F74AC714A}"/>
    <dgm:cxn modelId="{76ACF738-A11E-4EEA-9AD6-CF9F2841CC66}" type="presOf" srcId="{34E22177-B553-43C0-9E78-38865BEBF6B8}" destId="{41D0367B-3788-41BE-AE76-3C62038BC063}" srcOrd="0" destOrd="6" presId="urn:microsoft.com/office/officeart/2005/8/layout/chevron2"/>
    <dgm:cxn modelId="{1459913D-12B2-41DA-A1AA-6A15063CB9ED}" type="presOf" srcId="{D62B250F-8360-48E3-8AC5-4E06563CB9A0}" destId="{41D0367B-3788-41BE-AE76-3C62038BC063}" srcOrd="0" destOrd="3"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03085F61-F36F-4169-9A2A-B6E53230960E}" srcId="{EDED2B08-6E59-4916-AF71-3EF7EF5564EC}" destId="{66EAF2E7-BD96-44ED-9A93-1E99A2E281C0}" srcOrd="0" destOrd="0" parTransId="{5DAF5E8B-DF36-4C3C-9923-B537D16846A5}" sibTransId="{FDBC6EEA-1561-4E06-938B-2C68957DABB1}"/>
    <dgm:cxn modelId="{23BA0E65-B883-41A7-8B28-CE0A6998C836}" type="presOf" srcId="{66EAF2E7-BD96-44ED-9A93-1E99A2E281C0}" destId="{D4CEAF32-28B7-4C58-9DBA-9B8537A2F7DB}" srcOrd="0" destOrd="0" presId="urn:microsoft.com/office/officeart/2005/8/layout/chevron2"/>
    <dgm:cxn modelId="{09D57546-CCCB-4E1A-B4B6-23685F0E9A01}" srcId="{01278C7C-8708-4788-A489-D70E8BA4F8E1}" destId="{53841D01-D050-4AE3-AC98-F82DEA1CC013}" srcOrd="1" destOrd="0" parTransId="{F7899D5F-47C0-4EAF-B216-793FF2784C6D}" sibTransId="{3C2637DF-F347-420A-BF50-ED07D59BE017}"/>
    <dgm:cxn modelId="{18DFFA75-C1F2-47EB-A1D6-AD11F1B9BF85}" type="presOf" srcId="{7B986403-8231-4357-971C-E3610F120764}" destId="{C335934A-7DBC-4E7A-B3C3-961522DC172F}" srcOrd="0" destOrd="0" presId="urn:microsoft.com/office/officeart/2005/8/layout/chevron2"/>
    <dgm:cxn modelId="{38025758-0F4A-48A0-9E13-296F5AF270A3}" type="presOf" srcId="{A23AA7CD-8382-4849-8BE6-4DD517938503}" destId="{41D0367B-3788-41BE-AE76-3C62038BC063}" srcOrd="0" destOrd="5" presId="urn:microsoft.com/office/officeart/2005/8/layout/chevron2"/>
    <dgm:cxn modelId="{979E3379-59C2-4A61-B67A-98BC7C09E8BB}" srcId="{01278C7C-8708-4788-A489-D70E8BA4F8E1}" destId="{EDED2B08-6E59-4916-AF71-3EF7EF5564EC}" srcOrd="4" destOrd="0" parTransId="{2D548FF9-CA87-403B-9C50-2713AEAE0332}" sibTransId="{D6C2FAEA-F369-46E3-A9D4-3702D8191C9E}"/>
    <dgm:cxn modelId="{9829A479-1C65-40BB-9B75-3254716B9133}" type="presOf" srcId="{EDED2B08-6E59-4916-AF71-3EF7EF5564EC}" destId="{799BBB29-489A-4F31-B8B3-43815EA39FAF}" srcOrd="0" destOrd="0" presId="urn:microsoft.com/office/officeart/2005/8/layout/chevron2"/>
    <dgm:cxn modelId="{B0A1097D-9B0A-449B-B7DF-FB14C5DFD52C}" srcId="{AF12C27B-5FBC-4C54-89B5-3E9B236B7BBA}" destId="{2F3BF2DD-5D55-4C0B-BCC9-C7D46E46695B}" srcOrd="2" destOrd="0" parTransId="{BDADBF10-0838-44DB-A6B0-8174530A2BF8}" sibTransId="{A08524ED-F8DA-4BD8-B151-715CCE68F2B7}"/>
    <dgm:cxn modelId="{B511B781-69AF-41D6-B7B5-DB3E77F0C889}" type="presOf" srcId="{AFEA768C-B284-4CAE-8F2A-542E732CB99D}" destId="{41D0367B-3788-41BE-AE76-3C62038BC063}" srcOrd="0" destOrd="1" presId="urn:microsoft.com/office/officeart/2005/8/layout/chevron2"/>
    <dgm:cxn modelId="{AB13798C-B66A-42BA-BAC2-7633F25CDDA5}" type="presOf" srcId="{F96B82ED-8388-4713-B0E3-5EB7B064B643}" destId="{41D0367B-3788-41BE-AE76-3C62038BC063}" srcOrd="0" destOrd="4" presId="urn:microsoft.com/office/officeart/2005/8/layout/chevron2"/>
    <dgm:cxn modelId="{2671B08D-C865-4E96-A26A-08F5639F2415}" srcId="{AF12C27B-5FBC-4C54-89B5-3E9B236B7BBA}" destId="{78F57FA3-752E-47A9-A10E-410A7EAE6C67}" srcOrd="0" destOrd="0" parTransId="{F0765608-0481-48E9-8F80-E8710885DCBD}" sibTransId="{8924FEEC-8041-4026-A3E2-3AD21D94EBCC}"/>
    <dgm:cxn modelId="{37D23D8F-A8E5-4B0C-9BA6-EDAC28CC36AD}" srcId="{61C57970-EB20-413A-9C84-A312B5921CC0}" destId="{19FFACF1-1D5A-4131-BE3C-48D8929E5298}" srcOrd="0" destOrd="0" parTransId="{827B640E-CA2C-4EC3-8DC8-236CA60508BA}" sibTransId="{6A557F55-D66E-4592-9FEF-39407FC264C5}"/>
    <dgm:cxn modelId="{A4B96C9D-0057-46A3-BA21-83B20997DEA3}" type="presOf" srcId="{53841D01-D050-4AE3-AC98-F82DEA1CC013}" destId="{619D7FC3-72D5-421B-A50D-D57DBA9CB5A9}" srcOrd="0" destOrd="0" presId="urn:microsoft.com/office/officeart/2005/8/layout/chevron2"/>
    <dgm:cxn modelId="{4DF03B9F-DFAB-4C14-B987-B2E38091935C}" type="presOf" srcId="{ADE25165-9FFC-4371-88C1-4AC0E3BF5642}" destId="{6E560C91-86B2-4FC9-8AF6-A844F3C7F4F8}" srcOrd="0" destOrd="0" presId="urn:microsoft.com/office/officeart/2005/8/layout/chevron2"/>
    <dgm:cxn modelId="{C4F8FD9F-AD75-42C0-BAFC-8132EED0C7E9}" srcId="{2F3BF2DD-5D55-4C0B-BCC9-C7D46E46695B}" destId="{D62B250F-8360-48E3-8AC5-4E06563CB9A0}" srcOrd="0" destOrd="0" parTransId="{D36AEAA3-E26D-41B5-9D38-FD5C4A549328}" sibTransId="{7D9F57FB-1D60-480F-A978-56B6C29BE7BA}"/>
    <dgm:cxn modelId="{1B203FA6-C72C-4DA3-9DFC-DAD38519A618}" srcId="{AF12C27B-5FBC-4C54-89B5-3E9B236B7BBA}" destId="{AFEA768C-B284-4CAE-8F2A-542E732CB99D}" srcOrd="1" destOrd="0" parTransId="{58755B1D-7F99-43EF-8A6E-2E00E88F0398}" sibTransId="{16AE39D2-8EC3-4895-8C64-B188194F9991}"/>
    <dgm:cxn modelId="{9662CFAA-9891-4B59-B66D-2F4AB04531FD}" srcId="{01278C7C-8708-4788-A489-D70E8BA4F8E1}" destId="{AF12C27B-5FBC-4C54-89B5-3E9B236B7BBA}" srcOrd="3" destOrd="0" parTransId="{C6DCB1D3-13A0-4E80-A920-36233A2A6F82}" sibTransId="{9B2CC22D-7CAF-4339-AF7E-B5BE93515D7A}"/>
    <dgm:cxn modelId="{563B77B8-30AD-4348-93CD-BC07CB1B2254}" srcId="{3309E985-06A5-407E-9F7D-1E3DF54353B0}" destId="{7B986403-8231-4357-971C-E3610F120764}" srcOrd="0" destOrd="0" parTransId="{E664946A-9EA6-4B8D-B327-A68F6412EC25}" sibTransId="{96A6A1B8-1226-4158-A884-354FF377D76E}"/>
    <dgm:cxn modelId="{CCF6BAB9-0C98-420B-B4C9-94A418027C15}" type="presOf" srcId="{2F3BF2DD-5D55-4C0B-BCC9-C7D46E46695B}" destId="{41D0367B-3788-41BE-AE76-3C62038BC063}" srcOrd="0" destOrd="2" presId="urn:microsoft.com/office/officeart/2005/8/layout/chevron2"/>
    <dgm:cxn modelId="{FAD5CAC1-E8E4-42F0-80F3-F98404621255}" type="presOf" srcId="{01278C7C-8708-4788-A489-D70E8BA4F8E1}" destId="{9D9C6E65-8E22-4BF5-9EE9-06F11A85D62D}" srcOrd="0" destOrd="0" presId="urn:microsoft.com/office/officeart/2005/8/layout/chevron2"/>
    <dgm:cxn modelId="{275666E5-A97F-426E-8FE1-CCF4325CC940}" srcId="{53841D01-D050-4AE3-AC98-F82DEA1CC013}" destId="{ADE25165-9FFC-4371-88C1-4AC0E3BF5642}" srcOrd="0" destOrd="0" parTransId="{0832F8BF-FE2D-4A95-B894-571920656EB4}" sibTransId="{432D0743-182A-401B-A20A-8F26FD760A6E}"/>
    <dgm:cxn modelId="{C4D753E7-7BF9-41DB-8ED3-91727BA84D59}" srcId="{2F3BF2DD-5D55-4C0B-BCC9-C7D46E46695B}" destId="{F96B82ED-8388-4713-B0E3-5EB7B064B643}" srcOrd="1" destOrd="0" parTransId="{7666E7AE-259B-4B58-92D3-4A94FE4B125C}" sibTransId="{E9D5E6B9-9215-442B-8691-4ED6495E2DFA}"/>
    <dgm:cxn modelId="{0FC442EE-6310-4BDF-8D16-C5940E878704}" type="presOf" srcId="{19FFACF1-1D5A-4131-BE3C-48D8929E5298}" destId="{62DEEC9F-0BC4-4C6A-A9AE-035723B861C8}" srcOrd="0" destOrd="0" presId="urn:microsoft.com/office/officeart/2005/8/layout/chevron2"/>
    <dgm:cxn modelId="{952238F2-53B4-4E21-AFFC-12C3ECC1E75A}" type="presOf" srcId="{3309E985-06A5-407E-9F7D-1E3DF54353B0}" destId="{4EF04D77-9C81-4A80-8A63-11DDC219B6D5}" srcOrd="0" destOrd="0"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59F0364D-109D-4FBB-9B6B-A9F8DC9BD124}" type="presParOf" srcId="{9D9C6E65-8E22-4BF5-9EE9-06F11A85D62D}" destId="{701CE3C3-8F6F-41C7-B060-B77BD78CF2B8}" srcOrd="2" destOrd="0" presId="urn:microsoft.com/office/officeart/2005/8/layout/chevron2"/>
    <dgm:cxn modelId="{A5C727C0-99AE-4B26-B20A-388242E0FDA2}" type="presParOf" srcId="{701CE3C3-8F6F-41C7-B060-B77BD78CF2B8}" destId="{619D7FC3-72D5-421B-A50D-D57DBA9CB5A9}" srcOrd="0" destOrd="0" presId="urn:microsoft.com/office/officeart/2005/8/layout/chevron2"/>
    <dgm:cxn modelId="{5B2D904E-12DF-4011-B1B4-5180A204BB3C}" type="presParOf" srcId="{701CE3C3-8F6F-41C7-B060-B77BD78CF2B8}" destId="{6E560C91-86B2-4FC9-8AF6-A844F3C7F4F8}" srcOrd="1" destOrd="0" presId="urn:microsoft.com/office/officeart/2005/8/layout/chevron2"/>
    <dgm:cxn modelId="{D12C185A-B2B3-48B1-B2DC-954A6C8255AD}" type="presParOf" srcId="{9D9C6E65-8E22-4BF5-9EE9-06F11A85D62D}" destId="{5A30B79A-691F-47EB-BFC7-5C3037D2B0CB}" srcOrd="3" destOrd="0" presId="urn:microsoft.com/office/officeart/2005/8/layout/chevron2"/>
    <dgm:cxn modelId="{73902BA9-3853-49EB-86EB-9B60A153FAB5}" type="presParOf" srcId="{9D9C6E65-8E22-4BF5-9EE9-06F11A85D62D}" destId="{C2AE13A7-1C81-49FD-A66A-BF89AA3CCC9F}" srcOrd="4" destOrd="0" presId="urn:microsoft.com/office/officeart/2005/8/layout/chevron2"/>
    <dgm:cxn modelId="{DB86C0D0-4D7F-447F-8C1D-A02659414D60}" type="presParOf" srcId="{C2AE13A7-1C81-49FD-A66A-BF89AA3CCC9F}" destId="{E88669D4-A4E8-410B-9D9D-2D6D5FDC0559}" srcOrd="0" destOrd="0" presId="urn:microsoft.com/office/officeart/2005/8/layout/chevron2"/>
    <dgm:cxn modelId="{6739BCCE-C1ED-406D-98E9-E17267820849}" type="presParOf" srcId="{C2AE13A7-1C81-49FD-A66A-BF89AA3CCC9F}" destId="{62DEEC9F-0BC4-4C6A-A9AE-035723B861C8}" srcOrd="1" destOrd="0" presId="urn:microsoft.com/office/officeart/2005/8/layout/chevron2"/>
    <dgm:cxn modelId="{ABA48B21-C65E-4CC6-956D-0902B34769CC}" type="presParOf" srcId="{9D9C6E65-8E22-4BF5-9EE9-06F11A85D62D}" destId="{D402EE58-500C-48CE-BBB2-16984757227D}" srcOrd="5" destOrd="0" presId="urn:microsoft.com/office/officeart/2005/8/layout/chevron2"/>
    <dgm:cxn modelId="{72F05ED0-980A-438A-BB82-58FF778F51D8}" type="presParOf" srcId="{9D9C6E65-8E22-4BF5-9EE9-06F11A85D62D}" destId="{4599D19B-38EE-4AFB-A046-C566EBB10C9C}" srcOrd="6"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1272D016-5CF2-4752-999D-68DF151546FB}" type="presParOf" srcId="{9D9C6E65-8E22-4BF5-9EE9-06F11A85D62D}" destId="{68BEC9D9-0510-4B53-A163-7ACFB91EFAF7}" srcOrd="7" destOrd="0" presId="urn:microsoft.com/office/officeart/2005/8/layout/chevron2"/>
    <dgm:cxn modelId="{D13D9C03-DA2E-40F3-B690-C167E1B312B2}" type="presParOf" srcId="{9D9C6E65-8E22-4BF5-9EE9-06F11A85D62D}" destId="{11249C12-0CC7-4721-899F-B2D887C940F5}" srcOrd="8" destOrd="0" presId="urn:microsoft.com/office/officeart/2005/8/layout/chevron2"/>
    <dgm:cxn modelId="{B001C7A1-E105-4065-A000-BECC69F7446C}" type="presParOf" srcId="{11249C12-0CC7-4721-899F-B2D887C940F5}" destId="{799BBB29-489A-4F31-B8B3-43815EA39FAF}" srcOrd="0" destOrd="0" presId="urn:microsoft.com/office/officeart/2005/8/layout/chevron2"/>
    <dgm:cxn modelId="{2EC555A5-99A9-4476-8CCE-2A92EB06A872}" type="presParOf" srcId="{11249C12-0CC7-4721-899F-B2D887C940F5}" destId="{D4CEAF32-28B7-4C58-9DBA-9B8537A2F7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183388" y="184689"/>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Input Validation</a:t>
          </a:r>
        </a:p>
      </dsp:txBody>
      <dsp:txXfrm rot="-5400000">
        <a:off x="1" y="429207"/>
        <a:ext cx="855814" cy="366778"/>
      </dsp:txXfrm>
    </dsp:sp>
    <dsp:sp modelId="{C335934A-7DBC-4E7A-B3C3-961522DC172F}">
      <dsp:nvSpPr>
        <dsp:cNvPr id="0" name=""/>
        <dsp:cNvSpPr/>
      </dsp:nvSpPr>
      <dsp:spPr>
        <a:xfrm rot="5400000">
          <a:off x="5764614" y="-4907499"/>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If the input array is null or has less than three elements, return throw an exception</a:t>
          </a:r>
        </a:p>
      </dsp:txBody>
      <dsp:txXfrm rot="-5400000">
        <a:off x="855815" y="40093"/>
        <a:ext cx="10573492" cy="717099"/>
      </dsp:txXfrm>
    </dsp:sp>
    <dsp:sp modelId="{E88669D4-A4E8-410B-9D9D-2D6D5FDC0559}">
      <dsp:nvSpPr>
        <dsp:cNvPr id="0" name=""/>
        <dsp:cNvSpPr/>
      </dsp:nvSpPr>
      <dsp:spPr>
        <a:xfrm rot="5400000">
          <a:off x="-183388" y="1291410"/>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Setup</a:t>
          </a:r>
        </a:p>
      </dsp:txBody>
      <dsp:txXfrm rot="-5400000">
        <a:off x="1" y="1535928"/>
        <a:ext cx="855814" cy="366778"/>
      </dsp:txXfrm>
    </dsp:sp>
    <dsp:sp modelId="{62DEEC9F-0BC4-4C6A-A9AE-035723B861C8}">
      <dsp:nvSpPr>
        <dsp:cNvPr id="0" name=""/>
        <dsp:cNvSpPr/>
      </dsp:nvSpPr>
      <dsp:spPr>
        <a:xfrm rot="5400000">
          <a:off x="5764614" y="-3800778"/>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Create and initialize the List of list of integers (let’s call it L) that stores and returns the results.</a:t>
          </a:r>
        </a:p>
        <a:p>
          <a:pPr marL="114300" lvl="1" indent="-114300" algn="l" defTabSz="577850">
            <a:lnSpc>
              <a:spcPct val="90000"/>
            </a:lnSpc>
            <a:spcBef>
              <a:spcPct val="0"/>
            </a:spcBef>
            <a:spcAft>
              <a:spcPct val="15000"/>
            </a:spcAft>
            <a:buChar char="•"/>
          </a:pPr>
          <a:r>
            <a:rPr lang="en-US" sz="1300" kern="1200"/>
            <a:t>Sort the array(that helps in bringing duplicate elements together)</a:t>
          </a:r>
        </a:p>
      </dsp:txBody>
      <dsp:txXfrm rot="-5400000">
        <a:off x="855815" y="1146814"/>
        <a:ext cx="10573492" cy="717099"/>
      </dsp:txXfrm>
    </dsp:sp>
    <dsp:sp modelId="{1267CFB4-FD2F-43CF-874D-C54C72E43A5A}">
      <dsp:nvSpPr>
        <dsp:cNvPr id="0" name=""/>
        <dsp:cNvSpPr/>
      </dsp:nvSpPr>
      <dsp:spPr>
        <a:xfrm rot="5400000">
          <a:off x="-183388" y="2398131"/>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Iterate</a:t>
          </a:r>
          <a:r>
            <a:rPr lang="en-US" sz="1100" kern="1200" baseline="0"/>
            <a:t> over array</a:t>
          </a:r>
          <a:endParaRPr lang="en-US" sz="1100" kern="1200"/>
        </a:p>
      </dsp:txBody>
      <dsp:txXfrm rot="-5400000">
        <a:off x="1" y="2642649"/>
        <a:ext cx="855814" cy="366778"/>
      </dsp:txXfrm>
    </dsp:sp>
    <dsp:sp modelId="{41D0367B-3788-41BE-AE76-3C62038BC063}">
      <dsp:nvSpPr>
        <dsp:cNvPr id="0" name=""/>
        <dsp:cNvSpPr/>
      </dsp:nvSpPr>
      <dsp:spPr>
        <a:xfrm rot="5400000">
          <a:off x="5764614" y="-2694057"/>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For each element, calculate the 2Sum target value and call 2Sum with appropriate arguments</a:t>
          </a:r>
        </a:p>
        <a:p>
          <a:pPr marL="114300" lvl="1" indent="-114300" algn="l" defTabSz="577850">
            <a:lnSpc>
              <a:spcPct val="90000"/>
            </a:lnSpc>
            <a:spcBef>
              <a:spcPct val="0"/>
            </a:spcBef>
            <a:spcAft>
              <a:spcPct val="15000"/>
            </a:spcAft>
            <a:buChar char="•"/>
          </a:pPr>
          <a:r>
            <a:rPr lang="en-US" sz="1300" kern="1200"/>
            <a:t>Make sure to skip over the duplicate elements.</a:t>
          </a:r>
        </a:p>
        <a:p>
          <a:pPr marL="114300" lvl="1" indent="-114300" algn="l" defTabSz="577850">
            <a:lnSpc>
              <a:spcPct val="90000"/>
            </a:lnSpc>
            <a:spcBef>
              <a:spcPct val="0"/>
            </a:spcBef>
            <a:spcAft>
              <a:spcPct val="15000"/>
            </a:spcAft>
            <a:buChar char="•"/>
          </a:pPr>
          <a:r>
            <a:rPr lang="en-US" sz="1300" kern="1200"/>
            <a:t>For each result returned by 2Sum, append this to L.</a:t>
          </a:r>
        </a:p>
      </dsp:txBody>
      <dsp:txXfrm rot="-5400000">
        <a:off x="855815" y="2253535"/>
        <a:ext cx="10573492" cy="717099"/>
      </dsp:txXfrm>
    </dsp:sp>
    <dsp:sp modelId="{91D66A6C-7495-44B7-A01D-7E9038037739}">
      <dsp:nvSpPr>
        <dsp:cNvPr id="0" name=""/>
        <dsp:cNvSpPr/>
      </dsp:nvSpPr>
      <dsp:spPr>
        <a:xfrm rot="5400000">
          <a:off x="-183388" y="3504851"/>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Implement 2Sum</a:t>
          </a:r>
        </a:p>
      </dsp:txBody>
      <dsp:txXfrm rot="-5400000">
        <a:off x="1" y="3749369"/>
        <a:ext cx="855814" cy="366778"/>
      </dsp:txXfrm>
    </dsp:sp>
    <dsp:sp modelId="{E5C51CEF-1029-4E4D-A0D1-A7305F3AE881}">
      <dsp:nvSpPr>
        <dsp:cNvPr id="0" name=""/>
        <dsp:cNvSpPr/>
      </dsp:nvSpPr>
      <dsp:spPr>
        <a:xfrm rot="5400000">
          <a:off x="5764614" y="-1587337"/>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Make sure to return all possible results, instead of the first possible result.</a:t>
          </a:r>
        </a:p>
      </dsp:txBody>
      <dsp:txXfrm rot="-5400000">
        <a:off x="855815" y="3360255"/>
        <a:ext cx="10573492" cy="717099"/>
      </dsp:txXfrm>
    </dsp:sp>
    <dsp:sp modelId="{AC8291CF-AA4F-4F34-B418-EB930E8D3A98}">
      <dsp:nvSpPr>
        <dsp:cNvPr id="0" name=""/>
        <dsp:cNvSpPr/>
      </dsp:nvSpPr>
      <dsp:spPr>
        <a:xfrm rot="5400000">
          <a:off x="-183388" y="4611572"/>
          <a:ext cx="1222592" cy="8558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Return result</a:t>
          </a:r>
        </a:p>
      </dsp:txBody>
      <dsp:txXfrm rot="-5400000">
        <a:off x="1" y="4856090"/>
        <a:ext cx="855814" cy="366778"/>
      </dsp:txXfrm>
    </dsp:sp>
    <dsp:sp modelId="{8779A792-95CF-484E-A0AC-4020D9DEAD87}">
      <dsp:nvSpPr>
        <dsp:cNvPr id="0" name=""/>
        <dsp:cNvSpPr/>
      </dsp:nvSpPr>
      <dsp:spPr>
        <a:xfrm rot="5400000">
          <a:off x="5764614" y="-480616"/>
          <a:ext cx="794685" cy="1061228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Return all the values we have collected in L so far.</a:t>
          </a:r>
        </a:p>
      </dsp:txBody>
      <dsp:txXfrm rot="-5400000">
        <a:off x="855815" y="4466976"/>
        <a:ext cx="10573492" cy="7170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218463" y="230633"/>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Create CALLING method</a:t>
          </a:r>
        </a:p>
      </dsp:txBody>
      <dsp:txXfrm rot="-5400000">
        <a:off x="2" y="521918"/>
        <a:ext cx="1019497" cy="436928"/>
      </dsp:txXfrm>
    </dsp:sp>
    <dsp:sp modelId="{C335934A-7DBC-4E7A-B3C3-961522DC172F}">
      <dsp:nvSpPr>
        <dsp:cNvPr id="0" name=""/>
        <dsp:cNvSpPr/>
      </dsp:nvSpPr>
      <dsp:spPr>
        <a:xfrm rot="5400000">
          <a:off x="5122478" y="-4090810"/>
          <a:ext cx="946676" cy="9152637"/>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 method that takes the input array and returns the output value. Let’s call it CALLING method</a:t>
          </a:r>
        </a:p>
      </dsp:txBody>
      <dsp:txXfrm rot="-5400000">
        <a:off x="1019498" y="58383"/>
        <a:ext cx="9106424" cy="854250"/>
      </dsp:txXfrm>
    </dsp:sp>
    <dsp:sp modelId="{619D7FC3-72D5-421B-A50D-D57DBA9CB5A9}">
      <dsp:nvSpPr>
        <dsp:cNvPr id="0" name=""/>
        <dsp:cNvSpPr/>
      </dsp:nvSpPr>
      <dsp:spPr>
        <a:xfrm rot="5400000">
          <a:off x="-218463" y="1566596"/>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Input validation</a:t>
          </a:r>
        </a:p>
      </dsp:txBody>
      <dsp:txXfrm rot="-5400000">
        <a:off x="2" y="1857881"/>
        <a:ext cx="1019497" cy="436928"/>
      </dsp:txXfrm>
    </dsp:sp>
    <dsp:sp modelId="{6E560C91-86B2-4FC9-8AF6-A844F3C7F4F8}">
      <dsp:nvSpPr>
        <dsp:cNvPr id="0" name=""/>
        <dsp:cNvSpPr/>
      </dsp:nvSpPr>
      <dsp:spPr>
        <a:xfrm rot="5400000">
          <a:off x="5632227" y="-3264596"/>
          <a:ext cx="946676"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Check if the input array is null or empty and perform any other input validation</a:t>
          </a:r>
        </a:p>
      </dsp:txBody>
      <dsp:txXfrm rot="-5400000">
        <a:off x="1019498" y="1394346"/>
        <a:ext cx="10125922" cy="854250"/>
      </dsp:txXfrm>
    </dsp:sp>
    <dsp:sp modelId="{1267CFB4-FD2F-43CF-874D-C54C72E43A5A}">
      <dsp:nvSpPr>
        <dsp:cNvPr id="0" name=""/>
        <dsp:cNvSpPr/>
      </dsp:nvSpPr>
      <dsp:spPr>
        <a:xfrm rot="5400000">
          <a:off x="-429427" y="3651366"/>
          <a:ext cx="1878352"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Create RECURSIVE method</a:t>
          </a:r>
        </a:p>
      </dsp:txBody>
      <dsp:txXfrm rot="-5400000">
        <a:off x="1" y="3731688"/>
        <a:ext cx="1019497" cy="858855"/>
      </dsp:txXfrm>
    </dsp:sp>
    <dsp:sp modelId="{41D0367B-3788-41BE-AE76-3C62038BC063}">
      <dsp:nvSpPr>
        <dsp:cNvPr id="0" name=""/>
        <dsp:cNvSpPr/>
      </dsp:nvSpPr>
      <dsp:spPr>
        <a:xfrm rot="5400000">
          <a:off x="4883420" y="-1393718"/>
          <a:ext cx="2444290"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Create a recursive method, that takes an input array and a start index, and returns the maximum value in the subarray starting from the start index</a:t>
          </a:r>
        </a:p>
        <a:p>
          <a:pPr marL="114300" lvl="1" indent="-114300" algn="l" defTabSz="577850">
            <a:lnSpc>
              <a:spcPct val="90000"/>
            </a:lnSpc>
            <a:spcBef>
              <a:spcPct val="0"/>
            </a:spcBef>
            <a:spcAft>
              <a:spcPct val="15000"/>
            </a:spcAft>
            <a:buChar char="•"/>
          </a:pPr>
          <a:r>
            <a:rPr lang="en-US" sz="1300" kern="1200"/>
            <a:t>Create BASE conditions</a:t>
          </a:r>
        </a:p>
        <a:p>
          <a:pPr marL="228600" lvl="2" indent="-114300" algn="l" defTabSz="577850">
            <a:lnSpc>
              <a:spcPct val="90000"/>
            </a:lnSpc>
            <a:spcBef>
              <a:spcPct val="0"/>
            </a:spcBef>
            <a:spcAft>
              <a:spcPct val="15000"/>
            </a:spcAft>
            <a:buChar char="•"/>
          </a:pPr>
          <a:r>
            <a:rPr lang="en-US" sz="1300" kern="1200"/>
            <a:t>For an array with one element, the max is itself</a:t>
          </a:r>
        </a:p>
        <a:p>
          <a:pPr marL="228600" lvl="2" indent="-114300" algn="l" defTabSz="577850">
            <a:lnSpc>
              <a:spcPct val="90000"/>
            </a:lnSpc>
            <a:spcBef>
              <a:spcPct val="0"/>
            </a:spcBef>
            <a:spcAft>
              <a:spcPct val="15000"/>
            </a:spcAft>
            <a:buChar char="•"/>
          </a:pPr>
          <a:r>
            <a:rPr lang="en-US" sz="1300" kern="1200"/>
            <a:t>For an array with two elements, the max is the bigger of the two elements</a:t>
          </a:r>
        </a:p>
        <a:p>
          <a:pPr marL="114300" lvl="1" indent="-114300" algn="l" defTabSz="577850">
            <a:lnSpc>
              <a:spcPct val="90000"/>
            </a:lnSpc>
            <a:spcBef>
              <a:spcPct val="0"/>
            </a:spcBef>
            <a:spcAft>
              <a:spcPct val="15000"/>
            </a:spcAft>
            <a:buChar char="•"/>
          </a:pPr>
          <a:r>
            <a:rPr lang="en-US" sz="1300" kern="1200"/>
            <a:t>Create PROCESSING code and RECURSIVE CALLS</a:t>
          </a:r>
        </a:p>
        <a:p>
          <a:pPr marL="228600" lvl="2" indent="-114300" algn="l" defTabSz="577850">
            <a:lnSpc>
              <a:spcPct val="90000"/>
            </a:lnSpc>
            <a:spcBef>
              <a:spcPct val="0"/>
            </a:spcBef>
            <a:spcAft>
              <a:spcPct val="15000"/>
            </a:spcAft>
            <a:buChar char="•"/>
          </a:pPr>
          <a:r>
            <a:rPr lang="en-US" sz="1300" kern="1200"/>
            <a:t>Consider including the first element, calculate it now through recursive call</a:t>
          </a:r>
        </a:p>
        <a:p>
          <a:pPr marL="228600" lvl="2" indent="-114300" algn="l" defTabSz="577850">
            <a:lnSpc>
              <a:spcPct val="90000"/>
            </a:lnSpc>
            <a:spcBef>
              <a:spcPct val="0"/>
            </a:spcBef>
            <a:spcAft>
              <a:spcPct val="15000"/>
            </a:spcAft>
            <a:buChar char="•"/>
          </a:pPr>
          <a:r>
            <a:rPr lang="en-US" sz="1300" kern="1200"/>
            <a:t>Consider excluding the first element, calculate now through recursive call</a:t>
          </a:r>
        </a:p>
        <a:p>
          <a:pPr marL="228600" lvl="2" indent="-114300" algn="l" defTabSz="577850">
            <a:lnSpc>
              <a:spcPct val="90000"/>
            </a:lnSpc>
            <a:spcBef>
              <a:spcPct val="0"/>
            </a:spcBef>
            <a:spcAft>
              <a:spcPct val="15000"/>
            </a:spcAft>
            <a:buChar char="•"/>
          </a:pPr>
          <a:r>
            <a:rPr lang="en-US" sz="1300" kern="1200"/>
            <a:t>Max of the above two values is the result for this subarray</a:t>
          </a:r>
        </a:p>
      </dsp:txBody>
      <dsp:txXfrm rot="-5400000">
        <a:off x="1019498" y="2589524"/>
        <a:ext cx="10052815" cy="2205650"/>
      </dsp:txXfrm>
    </dsp:sp>
    <dsp:sp modelId="{799BBB29-489A-4F31-B8B3-43815EA39FAF}">
      <dsp:nvSpPr>
        <dsp:cNvPr id="0" name=""/>
        <dsp:cNvSpPr/>
      </dsp:nvSpPr>
      <dsp:spPr>
        <a:xfrm rot="5400000">
          <a:off x="-218463" y="5226387"/>
          <a:ext cx="1456425" cy="1019497"/>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a:t>Call Recursive form Calling </a:t>
          </a:r>
        </a:p>
      </dsp:txBody>
      <dsp:txXfrm rot="-5400000">
        <a:off x="2" y="5517672"/>
        <a:ext cx="1019497" cy="436928"/>
      </dsp:txXfrm>
    </dsp:sp>
    <dsp:sp modelId="{D4CEAF32-28B7-4C58-9DBA-9B8537A2F7DB}">
      <dsp:nvSpPr>
        <dsp:cNvPr id="0" name=""/>
        <dsp:cNvSpPr/>
      </dsp:nvSpPr>
      <dsp:spPr>
        <a:xfrm rot="5400000">
          <a:off x="5632227" y="395194"/>
          <a:ext cx="946676" cy="10172135"/>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Call this RECURSIVE method from CALLING method to compute the maximum value for the entire array and return the result.</a:t>
          </a:r>
        </a:p>
      </dsp:txBody>
      <dsp:txXfrm rot="-5400000">
        <a:off x="1019498" y="5054137"/>
        <a:ext cx="10125922" cy="8542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181026" y="192528"/>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Create CALLING method</a:t>
          </a:r>
        </a:p>
      </dsp:txBody>
      <dsp:txXfrm rot="-5400000">
        <a:off x="0" y="433897"/>
        <a:ext cx="844790" cy="362052"/>
      </dsp:txXfrm>
    </dsp:sp>
    <dsp:sp modelId="{C335934A-7DBC-4E7A-B3C3-961522DC172F}">
      <dsp:nvSpPr>
        <dsp:cNvPr id="0" name=""/>
        <dsp:cNvSpPr/>
      </dsp:nvSpPr>
      <dsp:spPr>
        <a:xfrm rot="5400000">
          <a:off x="5203592" y="-4347300"/>
          <a:ext cx="784447" cy="950205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 method that takes the input array and returns the output value. Let’s call it CALLING method</a:t>
          </a:r>
        </a:p>
      </dsp:txBody>
      <dsp:txXfrm rot="-5400000">
        <a:off x="844790" y="49796"/>
        <a:ext cx="9463758" cy="707859"/>
      </dsp:txXfrm>
    </dsp:sp>
    <dsp:sp modelId="{619D7FC3-72D5-421B-A50D-D57DBA9CB5A9}">
      <dsp:nvSpPr>
        <dsp:cNvPr id="0" name=""/>
        <dsp:cNvSpPr/>
      </dsp:nvSpPr>
      <dsp:spPr>
        <a:xfrm rot="5400000">
          <a:off x="-181026" y="1299551"/>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Input validation</a:t>
          </a:r>
        </a:p>
      </dsp:txBody>
      <dsp:txXfrm rot="-5400000">
        <a:off x="0" y="1540920"/>
        <a:ext cx="844790" cy="362052"/>
      </dsp:txXfrm>
    </dsp:sp>
    <dsp:sp modelId="{6E560C91-86B2-4FC9-8AF6-A844F3C7F4F8}">
      <dsp:nvSpPr>
        <dsp:cNvPr id="0" name=""/>
        <dsp:cNvSpPr/>
      </dsp:nvSpPr>
      <dsp:spPr>
        <a:xfrm rot="5400000">
          <a:off x="5625987" y="-3662672"/>
          <a:ext cx="784447"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Check if the input array is null or empty and perform any other input validation</a:t>
          </a:r>
        </a:p>
      </dsp:txBody>
      <dsp:txXfrm rot="-5400000">
        <a:off x="844790" y="1156819"/>
        <a:ext cx="10308548" cy="707859"/>
      </dsp:txXfrm>
    </dsp:sp>
    <dsp:sp modelId="{E88669D4-A4E8-410B-9D9D-2D6D5FDC0559}">
      <dsp:nvSpPr>
        <dsp:cNvPr id="0" name=""/>
        <dsp:cNvSpPr/>
      </dsp:nvSpPr>
      <dsp:spPr>
        <a:xfrm rot="5400000">
          <a:off x="-181026" y="2406575"/>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Preparation</a:t>
          </a:r>
        </a:p>
      </dsp:txBody>
      <dsp:txXfrm rot="-5400000">
        <a:off x="0" y="2647944"/>
        <a:ext cx="844790" cy="362052"/>
      </dsp:txXfrm>
    </dsp:sp>
    <dsp:sp modelId="{62DEEC9F-0BC4-4C6A-A9AE-035723B861C8}">
      <dsp:nvSpPr>
        <dsp:cNvPr id="0" name=""/>
        <dsp:cNvSpPr/>
      </dsp:nvSpPr>
      <dsp:spPr>
        <a:xfrm rot="5400000">
          <a:off x="5769467" y="-2555648"/>
          <a:ext cx="497488"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Create and initialize the dictionary or array that stores results as we compute.</a:t>
          </a:r>
        </a:p>
      </dsp:txBody>
      <dsp:txXfrm rot="-5400000">
        <a:off x="844791" y="2393313"/>
        <a:ext cx="10322557" cy="448918"/>
      </dsp:txXfrm>
    </dsp:sp>
    <dsp:sp modelId="{1267CFB4-FD2F-43CF-874D-C54C72E43A5A}">
      <dsp:nvSpPr>
        <dsp:cNvPr id="0" name=""/>
        <dsp:cNvSpPr/>
      </dsp:nvSpPr>
      <dsp:spPr>
        <a:xfrm rot="5400000">
          <a:off x="-355837" y="4134085"/>
          <a:ext cx="1556465"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Create RECURSIVE method</a:t>
          </a:r>
        </a:p>
      </dsp:txBody>
      <dsp:txXfrm rot="-5400000">
        <a:off x="1" y="4200642"/>
        <a:ext cx="844790" cy="711675"/>
      </dsp:txXfrm>
    </dsp:sp>
    <dsp:sp modelId="{41D0367B-3788-41BE-AE76-3C62038BC063}">
      <dsp:nvSpPr>
        <dsp:cNvPr id="0" name=""/>
        <dsp:cNvSpPr/>
      </dsp:nvSpPr>
      <dsp:spPr>
        <a:xfrm rot="5400000">
          <a:off x="5005501" y="-1005376"/>
          <a:ext cx="2025420"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a:t>Create a recursive method, that takes an input array, and a start index and the helper data structure and returns the maximum value in the subarray starting from the </a:t>
          </a:r>
          <a:r>
            <a:rPr lang="en-US" sz="1300" kern="1200" err="1"/>
            <a:t>startIndex</a:t>
          </a:r>
          <a:endParaRPr lang="en-US" sz="1300" kern="1200"/>
        </a:p>
        <a:p>
          <a:pPr marL="114300" lvl="1" indent="-114300" algn="l" defTabSz="577850">
            <a:lnSpc>
              <a:spcPct val="90000"/>
            </a:lnSpc>
            <a:spcBef>
              <a:spcPct val="0"/>
            </a:spcBef>
            <a:spcAft>
              <a:spcPct val="15000"/>
            </a:spcAft>
            <a:buChar char="•"/>
          </a:pPr>
          <a:r>
            <a:rPr lang="en-US" sz="1300" kern="1200"/>
            <a:t>Create BASE conditions</a:t>
          </a:r>
        </a:p>
        <a:p>
          <a:pPr marL="114300" lvl="1" indent="-114300" algn="l" defTabSz="577850">
            <a:lnSpc>
              <a:spcPct val="90000"/>
            </a:lnSpc>
            <a:spcBef>
              <a:spcPct val="0"/>
            </a:spcBef>
            <a:spcAft>
              <a:spcPct val="15000"/>
            </a:spcAft>
            <a:buChar char="•"/>
          </a:pPr>
          <a:r>
            <a:rPr lang="en-US" sz="1300" kern="1200"/>
            <a:t>Create PROCESSING code and RECURSIVE CALLS</a:t>
          </a:r>
        </a:p>
        <a:p>
          <a:pPr marL="228600" lvl="2" indent="-114300" algn="l" defTabSz="577850">
            <a:lnSpc>
              <a:spcPct val="90000"/>
            </a:lnSpc>
            <a:spcBef>
              <a:spcPct val="0"/>
            </a:spcBef>
            <a:spcAft>
              <a:spcPct val="15000"/>
            </a:spcAft>
            <a:buChar char="•"/>
          </a:pPr>
          <a:r>
            <a:rPr lang="en-US" sz="1300" kern="1200"/>
            <a:t>Consider including the first element, if we do not have the value calculated already, calculate it now through recursive call</a:t>
          </a:r>
        </a:p>
        <a:p>
          <a:pPr marL="228600" lvl="2" indent="-114300" algn="l" defTabSz="577850">
            <a:lnSpc>
              <a:spcPct val="90000"/>
            </a:lnSpc>
            <a:spcBef>
              <a:spcPct val="0"/>
            </a:spcBef>
            <a:spcAft>
              <a:spcPct val="15000"/>
            </a:spcAft>
            <a:buChar char="•"/>
          </a:pPr>
          <a:r>
            <a:rPr lang="en-US" sz="1300" kern="1200"/>
            <a:t>Consider excluding the first element, if we do not have the value calculated already, calculate now through recursive call</a:t>
          </a:r>
        </a:p>
        <a:p>
          <a:pPr marL="228600" lvl="2" indent="-114300" algn="l" defTabSz="577850">
            <a:lnSpc>
              <a:spcPct val="90000"/>
            </a:lnSpc>
            <a:spcBef>
              <a:spcPct val="0"/>
            </a:spcBef>
            <a:spcAft>
              <a:spcPct val="15000"/>
            </a:spcAft>
            <a:buChar char="•"/>
          </a:pPr>
          <a:r>
            <a:rPr lang="en-US" sz="1300" kern="1200"/>
            <a:t>Max of the above two values is the result for this subarray</a:t>
          </a:r>
        </a:p>
        <a:p>
          <a:pPr marL="114300" lvl="1" indent="-114300" algn="l" defTabSz="577850">
            <a:lnSpc>
              <a:spcPct val="90000"/>
            </a:lnSpc>
            <a:spcBef>
              <a:spcPct val="0"/>
            </a:spcBef>
            <a:spcAft>
              <a:spcPct val="15000"/>
            </a:spcAft>
            <a:buChar char="•"/>
          </a:pPr>
          <a:r>
            <a:rPr lang="en-US" sz="1300" kern="1200"/>
            <a:t>Store this result for this recursive call in the helper data structure and return it to the calling method</a:t>
          </a:r>
        </a:p>
      </dsp:txBody>
      <dsp:txXfrm rot="-5400000">
        <a:off x="844791" y="3254207"/>
        <a:ext cx="10247969" cy="1827674"/>
      </dsp:txXfrm>
    </dsp:sp>
    <dsp:sp modelId="{799BBB29-489A-4F31-B8B3-43815EA39FAF}">
      <dsp:nvSpPr>
        <dsp:cNvPr id="0" name=""/>
        <dsp:cNvSpPr/>
      </dsp:nvSpPr>
      <dsp:spPr>
        <a:xfrm rot="5400000">
          <a:off x="-181026" y="5439200"/>
          <a:ext cx="1206842" cy="844790"/>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a:t>Call Recursive form Calling </a:t>
          </a:r>
        </a:p>
      </dsp:txBody>
      <dsp:txXfrm rot="-5400000">
        <a:off x="0" y="5680569"/>
        <a:ext cx="844790" cy="362052"/>
      </dsp:txXfrm>
    </dsp:sp>
    <dsp:sp modelId="{D4CEAF32-28B7-4C58-9DBA-9B8537A2F7DB}">
      <dsp:nvSpPr>
        <dsp:cNvPr id="0" name=""/>
        <dsp:cNvSpPr/>
      </dsp:nvSpPr>
      <dsp:spPr>
        <a:xfrm rot="5400000">
          <a:off x="5625987" y="476976"/>
          <a:ext cx="784447" cy="1034684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a:t>Call this RECURSIVE method from CALLING method to compute the maximum value for the entire array and return the result.</a:t>
          </a:r>
        </a:p>
      </dsp:txBody>
      <dsp:txXfrm rot="-5400000">
        <a:off x="844790" y="5296467"/>
        <a:ext cx="10308548" cy="70785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8A6D1-E7CD-4ABD-86C7-C8DDE0587B54}" type="datetimeFigureOut">
              <a:rPr lang="en-US" smtClean="0"/>
              <a:t>8/8/2017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81C565-57C8-4569-92F5-85AC06A833AE}"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a:t>
            </a:fld>
            <a:endParaRPr lang="en-US"/>
          </a:p>
        </p:txBody>
      </p:sp>
    </p:spTree>
    <p:extLst>
      <p:ext uri="{BB962C8B-B14F-4D97-AF65-F5344CB8AC3E}">
        <p14:creationId xmlns:p14="http://schemas.microsoft.com/office/powerpoint/2010/main" val="209298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is used for</a:t>
            </a:r>
            <a:r>
              <a:rPr lang="en-US" baseline="0"/>
              <a:t> writing the contents as we discuss with the students.</a:t>
            </a:r>
          </a:p>
          <a:p>
            <a:r>
              <a:rPr lang="en-US" baseline="0"/>
              <a:t>That’s why the equations are all empty.</a:t>
            </a:r>
          </a:p>
          <a:p>
            <a:r>
              <a:rPr lang="en-US" baseline="0"/>
              <a:t>The next slide has them filled up.</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10</a:t>
            </a:fld>
            <a:endParaRPr lang="en-US"/>
          </a:p>
        </p:txBody>
      </p:sp>
    </p:spTree>
    <p:extLst>
      <p:ext uri="{BB962C8B-B14F-4D97-AF65-F5344CB8AC3E}">
        <p14:creationId xmlns:p14="http://schemas.microsoft.com/office/powerpoint/2010/main" val="3234219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11</a:t>
            </a:fld>
            <a:endParaRPr lang="en-US"/>
          </a:p>
        </p:txBody>
      </p:sp>
    </p:spTree>
    <p:extLst>
      <p:ext uri="{BB962C8B-B14F-4D97-AF65-F5344CB8AC3E}">
        <p14:creationId xmlns:p14="http://schemas.microsoft.com/office/powerpoint/2010/main" val="3063018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12</a:t>
            </a:fld>
            <a:endParaRPr lang="en-US"/>
          </a:p>
        </p:txBody>
      </p:sp>
    </p:spTree>
    <p:extLst>
      <p:ext uri="{BB962C8B-B14F-4D97-AF65-F5344CB8AC3E}">
        <p14:creationId xmlns:p14="http://schemas.microsoft.com/office/powerpoint/2010/main" val="6542378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Pointers from beginning and end</a:t>
            </a:r>
          </a:p>
          <a:p>
            <a:r>
              <a:rPr lang="en-US"/>
              <a:t>-2: I need to add 16 to get to target of 14, can’t do it</a:t>
            </a:r>
          </a:p>
          <a:p>
            <a:r>
              <a:rPr lang="en-US"/>
              <a:t>3: I need to add 11 to get to target of 14, can’t do it</a:t>
            </a:r>
          </a:p>
          <a:p>
            <a:r>
              <a:rPr lang="en-US"/>
              <a:t>4:, need to add 10 to get to target of 14, yup!</a:t>
            </a:r>
          </a:p>
        </p:txBody>
      </p:sp>
      <p:sp>
        <p:nvSpPr>
          <p:cNvPr id="4" name="Slide Number Placeholder 3"/>
          <p:cNvSpPr>
            <a:spLocks noGrp="1"/>
          </p:cNvSpPr>
          <p:nvPr>
            <p:ph type="sldNum" sz="quarter" idx="10"/>
          </p:nvPr>
        </p:nvSpPr>
        <p:spPr/>
        <p:txBody>
          <a:bodyPr/>
          <a:lstStyle/>
          <a:p>
            <a:fld id="{9E81C565-57C8-4569-92F5-85AC06A833AE}" type="slidenum">
              <a:rPr lang="en-US" smtClean="0"/>
              <a:t>13</a:t>
            </a:fld>
            <a:endParaRPr lang="en-US"/>
          </a:p>
        </p:txBody>
      </p:sp>
    </p:spTree>
    <p:extLst>
      <p:ext uri="{BB962C8B-B14F-4D97-AF65-F5344CB8AC3E}">
        <p14:creationId xmlns:p14="http://schemas.microsoft.com/office/powerpoint/2010/main" val="3635889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14</a:t>
            </a:fld>
            <a:endParaRPr lang="en-US"/>
          </a:p>
        </p:txBody>
      </p:sp>
    </p:spTree>
    <p:extLst>
      <p:ext uri="{BB962C8B-B14F-4D97-AF65-F5344CB8AC3E}">
        <p14:creationId xmlns:p14="http://schemas.microsoft.com/office/powerpoint/2010/main" val="515867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15</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183201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16</a:t>
            </a:fld>
            <a:endParaRPr lang="en-US"/>
          </a:p>
        </p:txBody>
      </p:sp>
    </p:spTree>
    <p:extLst>
      <p:ext uri="{BB962C8B-B14F-4D97-AF65-F5344CB8AC3E}">
        <p14:creationId xmlns:p14="http://schemas.microsoft.com/office/powerpoint/2010/main" val="4060620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17</a:t>
            </a:fld>
            <a:endParaRPr lang="en-US"/>
          </a:p>
        </p:txBody>
      </p:sp>
    </p:spTree>
    <p:extLst>
      <p:ext uri="{BB962C8B-B14F-4D97-AF65-F5344CB8AC3E}">
        <p14:creationId xmlns:p14="http://schemas.microsoft.com/office/powerpoint/2010/main" val="4198456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18</a:t>
            </a:fld>
            <a:endParaRPr lang="en-US"/>
          </a:p>
        </p:txBody>
      </p:sp>
    </p:spTree>
    <p:extLst>
      <p:ext uri="{BB962C8B-B14F-4D97-AF65-F5344CB8AC3E}">
        <p14:creationId xmlns:p14="http://schemas.microsoft.com/office/powerpoint/2010/main" val="2938079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 you notice how this slide is always the same as the ‘examples’ slide? Use it to debug your code</a:t>
            </a:r>
          </a:p>
        </p:txBody>
      </p:sp>
      <p:sp>
        <p:nvSpPr>
          <p:cNvPr id="4" name="Slide Number Placeholder 3"/>
          <p:cNvSpPr>
            <a:spLocks noGrp="1"/>
          </p:cNvSpPr>
          <p:nvPr>
            <p:ph type="sldNum" sz="quarter" idx="10"/>
          </p:nvPr>
        </p:nvSpPr>
        <p:spPr/>
        <p:txBody>
          <a:bodyPr/>
          <a:lstStyle/>
          <a:p>
            <a:fld id="{9E81C565-57C8-4569-92F5-85AC06A833AE}" type="slidenum">
              <a:rPr lang="en-US" smtClean="0"/>
              <a:t>19</a:t>
            </a:fld>
            <a:endParaRPr lang="en-US"/>
          </a:p>
        </p:txBody>
      </p:sp>
    </p:spTree>
    <p:extLst>
      <p:ext uri="{BB962C8B-B14F-4D97-AF65-F5344CB8AC3E}">
        <p14:creationId xmlns:p14="http://schemas.microsoft.com/office/powerpoint/2010/main" val="3535862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a:t>
            </a:fld>
            <a:endParaRPr lang="en-US"/>
          </a:p>
        </p:txBody>
      </p:sp>
    </p:spTree>
    <p:extLst>
      <p:ext uri="{BB962C8B-B14F-4D97-AF65-F5344CB8AC3E}">
        <p14:creationId xmlns:p14="http://schemas.microsoft.com/office/powerpoint/2010/main" val="38144110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20</a:t>
            </a:fld>
            <a:endParaRPr lang="en-US"/>
          </a:p>
        </p:txBody>
      </p:sp>
    </p:spTree>
    <p:extLst>
      <p:ext uri="{BB962C8B-B14F-4D97-AF65-F5344CB8AC3E}">
        <p14:creationId xmlns:p14="http://schemas.microsoft.com/office/powerpoint/2010/main" val="1609091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gradFill>
                  <a:gsLst>
                    <a:gs pos="79646">
                      <a:srgbClr val="737373"/>
                    </a:gs>
                    <a:gs pos="63000">
                      <a:srgbClr val="737373"/>
                    </a:gs>
                  </a:gsLst>
                  <a:lin ang="5400000" scaled="1"/>
                </a:gradFill>
              </a:rPr>
              <a:t>Most sorting interview questions will focus on the top set of sorts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gradFill>
                <a:gsLst>
                  <a:gs pos="79646">
                    <a:srgbClr val="737373"/>
                  </a:gs>
                  <a:gs pos="63000">
                    <a:srgbClr val="737373"/>
                  </a:gs>
                </a:gsLst>
                <a:lin ang="5400000" scaled="1"/>
              </a:gra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gradFill>
                  <a:gsLst>
                    <a:gs pos="79646">
                      <a:srgbClr val="737373"/>
                    </a:gs>
                    <a:gs pos="63000">
                      <a:srgbClr val="737373"/>
                    </a:gs>
                  </a:gsLst>
                  <a:lin ang="5400000" scaled="1"/>
                </a:gradFill>
              </a:rPr>
              <a:t>Quick Sort:</a:t>
            </a:r>
            <a:r>
              <a:rPr lang="en-US" sz="1200" baseline="0">
                <a:gradFill>
                  <a:gsLst>
                    <a:gs pos="79646">
                      <a:srgbClr val="737373"/>
                    </a:gs>
                    <a:gs pos="63000">
                      <a:srgbClr val="737373"/>
                    </a:gs>
                  </a:gsLst>
                  <a:lin ang="5400000" scaled="1"/>
                </a:gradFill>
              </a:rPr>
              <a:t> can be O(n^2) if there was a bad choice of pivot</a:t>
            </a:r>
            <a:endParaRPr lang="en-US"/>
          </a:p>
          <a:p>
            <a:endParaRPr lang="en-US"/>
          </a:p>
          <a:p>
            <a:r>
              <a:rPr lang="en-US"/>
              <a:t>Radix sort: O(</a:t>
            </a:r>
            <a:r>
              <a:rPr lang="en-US" err="1"/>
              <a:t>kn</a:t>
            </a:r>
            <a:r>
              <a:rPr lang="en-US"/>
              <a:t>) where k is the number of passes of the sorting algorithm</a:t>
            </a:r>
          </a:p>
        </p:txBody>
      </p:sp>
      <p:sp>
        <p:nvSpPr>
          <p:cNvPr id="4" name="Slide Number Placeholder 3"/>
          <p:cNvSpPr>
            <a:spLocks noGrp="1"/>
          </p:cNvSpPr>
          <p:nvPr>
            <p:ph type="sldNum" sz="quarter" idx="10"/>
          </p:nvPr>
        </p:nvSpPr>
        <p:spPr/>
        <p:txBody>
          <a:bodyPr/>
          <a:lstStyle/>
          <a:p>
            <a:fld id="{9E81C565-57C8-4569-92F5-85AC06A833AE}" type="slidenum">
              <a:rPr lang="en-US" smtClean="0"/>
              <a:t>21</a:t>
            </a:fld>
            <a:endParaRPr lang="en-US"/>
          </a:p>
        </p:txBody>
      </p:sp>
    </p:spTree>
    <p:extLst>
      <p:ext uri="{BB962C8B-B14F-4D97-AF65-F5344CB8AC3E}">
        <p14:creationId xmlns:p14="http://schemas.microsoft.com/office/powerpoint/2010/main" val="22453165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String searching algorithms</a:t>
            </a:r>
            <a:r>
              <a:rPr lang="en-US" baseline="0"/>
              <a:t> – good to know (particularly </a:t>
            </a:r>
            <a:r>
              <a:rPr lang="en-US" baseline="0" err="1"/>
              <a:t>Rapin</a:t>
            </a:r>
            <a:r>
              <a:rPr lang="en-US" baseline="0"/>
              <a:t>-Karp), but not extremely common in interviews</a:t>
            </a:r>
          </a:p>
          <a:p>
            <a:endParaRPr lang="en-US" baseline="0"/>
          </a:p>
          <a:p>
            <a:r>
              <a:rPr lang="en-US" baseline="0"/>
              <a:t>Binary Search Tree – search can be O(n) if nodes were inserted in a bad order (for example, if the value of each successive node was larger than the node before it) because it effectively turns into a linked list</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22</a:t>
            </a:fld>
            <a:endParaRPr lang="en-US"/>
          </a:p>
        </p:txBody>
      </p:sp>
    </p:spTree>
    <p:extLst>
      <p:ext uri="{BB962C8B-B14F-4D97-AF65-F5344CB8AC3E}">
        <p14:creationId xmlns:p14="http://schemas.microsoft.com/office/powerpoint/2010/main" val="38867183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23</a:t>
            </a:fld>
            <a:endParaRPr lang="en-US"/>
          </a:p>
        </p:txBody>
      </p:sp>
    </p:spTree>
    <p:extLst>
      <p:ext uri="{BB962C8B-B14F-4D97-AF65-F5344CB8AC3E}">
        <p14:creationId xmlns:p14="http://schemas.microsoft.com/office/powerpoint/2010/main" val="42865639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24</a:t>
            </a:fld>
            <a:endParaRPr lang="en-US"/>
          </a:p>
        </p:txBody>
      </p:sp>
    </p:spTree>
    <p:extLst>
      <p:ext uri="{BB962C8B-B14F-4D97-AF65-F5344CB8AC3E}">
        <p14:creationId xmlns:p14="http://schemas.microsoft.com/office/powerpoint/2010/main" val="10724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25</a:t>
            </a:fld>
            <a:endParaRPr lang="en-US"/>
          </a:p>
        </p:txBody>
      </p:sp>
    </p:spTree>
    <p:extLst>
      <p:ext uri="{BB962C8B-B14F-4D97-AF65-F5344CB8AC3E}">
        <p14:creationId xmlns:p14="http://schemas.microsoft.com/office/powerpoint/2010/main" val="385419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Ask them if they wanted to sort the array. Ideally we shouldn’t because that’s </a:t>
            </a:r>
            <a:r>
              <a:rPr lang="en-US" err="1"/>
              <a:t>gonna</a:t>
            </a:r>
            <a:r>
              <a:rPr lang="en-US"/>
              <a:t> mess up the order of the houses!</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81C565-57C8-4569-92F5-85AC06A833A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8239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27</a:t>
            </a:fld>
            <a:endParaRPr lang="en-US"/>
          </a:p>
        </p:txBody>
      </p:sp>
    </p:spTree>
    <p:extLst>
      <p:ext uri="{BB962C8B-B14F-4D97-AF65-F5344CB8AC3E}">
        <p14:creationId xmlns:p14="http://schemas.microsoft.com/office/powerpoint/2010/main" val="6418364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28</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411735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29</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244164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Having a structured approach to a problem and not finishing is much better than having a scattered thought process</a:t>
            </a:r>
          </a:p>
          <a:p>
            <a:pPr marL="171450" indent="-171450">
              <a:buFont typeface="Arial" panose="020B0604020202020204" pitchFamily="34" charset="0"/>
              <a:buChar char="•"/>
            </a:pPr>
            <a:r>
              <a:rPr lang="en-US"/>
              <a:t>Equivalence class testing, optimizing, test cases, walk through, all give you better chance of writing correct code</a:t>
            </a:r>
          </a:p>
          <a:p>
            <a:pPr marL="171450" indent="-171450">
              <a:buFont typeface="Arial" panose="020B0604020202020204" pitchFamily="34" charset="0"/>
              <a:buChar char="•"/>
            </a:pPr>
            <a:r>
              <a:rPr lang="en-US"/>
              <a:t>Don’t spend too much time on optimize, as long as you feel like you can code a good solution</a:t>
            </a:r>
          </a:p>
          <a:p>
            <a:pPr marL="171450" indent="-171450">
              <a:buFont typeface="Arial" panose="020B0604020202020204" pitchFamily="34" charset="0"/>
              <a:buChar char="•"/>
            </a:pPr>
            <a:r>
              <a:rPr lang="en-US"/>
              <a:t>Another clarifying question: are there space/time constraints?</a:t>
            </a:r>
          </a:p>
          <a:p>
            <a:pPr marL="171450" indent="-171450">
              <a:buFont typeface="Arial" panose="020B0604020202020204" pitchFamily="34" charset="0"/>
              <a:buChar char="•"/>
            </a:pPr>
            <a:r>
              <a:rPr lang="en-US"/>
              <a:t>W – pictures and short text blurbs could be sufficient</a:t>
            </a:r>
          </a:p>
          <a:p>
            <a:pPr marL="171450" indent="-171450">
              <a:buFont typeface="Arial" panose="020B0604020202020204" pitchFamily="34" charset="0"/>
              <a:buChar char="•"/>
            </a:pPr>
            <a:r>
              <a:rPr lang="en-US"/>
              <a:t>Will try to choose questions that are typically used in interviews, don’t’ require as much writing</a:t>
            </a:r>
          </a:p>
          <a:p>
            <a:pPr marL="171450" indent="-171450">
              <a:buFont typeface="Arial" panose="020B0604020202020204" pitchFamily="34" charset="0"/>
              <a:buChar char="•"/>
            </a:pPr>
            <a:r>
              <a:rPr lang="en-US"/>
              <a:t>Our job is to change the culture of interviewing</a:t>
            </a:r>
          </a:p>
        </p:txBody>
      </p:sp>
      <p:sp>
        <p:nvSpPr>
          <p:cNvPr id="4" name="Slide Number Placeholder 3"/>
          <p:cNvSpPr>
            <a:spLocks noGrp="1"/>
          </p:cNvSpPr>
          <p:nvPr>
            <p:ph type="sldNum" sz="quarter" idx="10"/>
          </p:nvPr>
        </p:nvSpPr>
        <p:spPr/>
        <p:txBody>
          <a:bodyPr/>
          <a:lstStyle/>
          <a:p>
            <a:fld id="{9E81C565-57C8-4569-92F5-85AC06A833AE}" type="slidenum">
              <a:rPr lang="en-US" smtClean="0"/>
              <a:t>3</a:t>
            </a:fld>
            <a:endParaRPr lang="en-US"/>
          </a:p>
        </p:txBody>
      </p:sp>
    </p:spTree>
    <p:extLst>
      <p:ext uri="{BB962C8B-B14F-4D97-AF65-F5344CB8AC3E}">
        <p14:creationId xmlns:p14="http://schemas.microsoft.com/office/powerpoint/2010/main" val="7817464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30</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9732424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31</a:t>
            </a:fld>
            <a:endParaRPr lang="en-US"/>
          </a:p>
        </p:txBody>
      </p:sp>
    </p:spTree>
    <p:extLst>
      <p:ext uri="{BB962C8B-B14F-4D97-AF65-F5344CB8AC3E}">
        <p14:creationId xmlns:p14="http://schemas.microsoft.com/office/powerpoint/2010/main" val="16757739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81C565-57C8-4569-92F5-85AC06A833A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91755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total number of nodes in the tree represents</a:t>
            </a:r>
            <a:r>
              <a:rPr lang="en-US" baseline="0"/>
              <a:t> the runtime, as each call does O(1) work outside of it’s recursive calls. Until hitting the base cases, each node has two children, and each of those two children have two children and so on. If you do this n times (i.e. go down n levels), you’ll have done roughly O(2^n) work.</a:t>
            </a:r>
          </a:p>
          <a:p>
            <a:endParaRPr lang="en-US" baseline="0"/>
          </a:p>
          <a:p>
            <a:r>
              <a:rPr lang="en-US" baseline="0"/>
              <a:t>Note: Because the bottom levels of the tree aren’t fully populated, the runtime of this algorithm is slightly better than O(2^n). However, as Big O is used to describe an upper-bound, O(2^n) is still an accurate description for the exponential runtime of this algorithm.</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33</a:t>
            </a:fld>
            <a:endParaRPr lang="en-US"/>
          </a:p>
        </p:txBody>
      </p:sp>
    </p:spTree>
    <p:extLst>
      <p:ext uri="{BB962C8B-B14F-4D97-AF65-F5344CB8AC3E}">
        <p14:creationId xmlns:p14="http://schemas.microsoft.com/office/powerpoint/2010/main" val="1314835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34</a:t>
            </a:fld>
            <a:endParaRPr lang="en-US"/>
          </a:p>
        </p:txBody>
      </p:sp>
    </p:spTree>
    <p:extLst>
      <p:ext uri="{BB962C8B-B14F-4D97-AF65-F5344CB8AC3E}">
        <p14:creationId xmlns:p14="http://schemas.microsoft.com/office/powerpoint/2010/main" val="2534460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35</a:t>
            </a:fld>
            <a:endParaRPr lang="en-US"/>
          </a:p>
        </p:txBody>
      </p:sp>
    </p:spTree>
    <p:extLst>
      <p:ext uri="{BB962C8B-B14F-4D97-AF65-F5344CB8AC3E}">
        <p14:creationId xmlns:p14="http://schemas.microsoft.com/office/powerpoint/2010/main" val="23783895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36</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304486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Don’t feel constrained by the initial function signature</a:t>
            </a:r>
          </a:p>
        </p:txBody>
      </p:sp>
      <p:sp>
        <p:nvSpPr>
          <p:cNvPr id="4" name="Slide Number Placeholder 3"/>
          <p:cNvSpPr>
            <a:spLocks noGrp="1"/>
          </p:cNvSpPr>
          <p:nvPr>
            <p:ph type="sldNum" sz="quarter" idx="10"/>
          </p:nvPr>
        </p:nvSpPr>
        <p:spPr/>
        <p:txBody>
          <a:bodyPr/>
          <a:lstStyle/>
          <a:p>
            <a:fld id="{9E81C565-57C8-4569-92F5-85AC06A833AE}" type="slidenum">
              <a:rPr lang="en-US" smtClean="0"/>
              <a:t>37</a:t>
            </a:fld>
            <a:endParaRPr lang="en-US"/>
          </a:p>
        </p:txBody>
      </p:sp>
    </p:spTree>
    <p:extLst>
      <p:ext uri="{BB962C8B-B14F-4D97-AF65-F5344CB8AC3E}">
        <p14:creationId xmlns:p14="http://schemas.microsoft.com/office/powerpoint/2010/main" val="16255575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38</a:t>
            </a:fld>
            <a:endParaRPr lang="en-US"/>
          </a:p>
        </p:txBody>
      </p:sp>
    </p:spTree>
    <p:extLst>
      <p:ext uri="{BB962C8B-B14F-4D97-AF65-F5344CB8AC3E}">
        <p14:creationId xmlns:p14="http://schemas.microsoft.com/office/powerpoint/2010/main" val="40779601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39</a:t>
            </a:fld>
            <a:endParaRPr lang="en-US"/>
          </a:p>
        </p:txBody>
      </p:sp>
    </p:spTree>
    <p:extLst>
      <p:ext uri="{BB962C8B-B14F-4D97-AF65-F5344CB8AC3E}">
        <p14:creationId xmlns:p14="http://schemas.microsoft.com/office/powerpoint/2010/main" val="1614519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How long did it take you to TEBOW IT?</a:t>
            </a:r>
          </a:p>
          <a:p>
            <a:r>
              <a:rPr lang="en-US"/>
              <a:t>What was the hardest part?</a:t>
            </a:r>
          </a:p>
        </p:txBody>
      </p:sp>
      <p:sp>
        <p:nvSpPr>
          <p:cNvPr id="4" name="Slide Number Placeholder 3"/>
          <p:cNvSpPr>
            <a:spLocks noGrp="1"/>
          </p:cNvSpPr>
          <p:nvPr>
            <p:ph type="sldNum" sz="quarter" idx="10"/>
          </p:nvPr>
        </p:nvSpPr>
        <p:spPr/>
        <p:txBody>
          <a:bodyPr/>
          <a:lstStyle/>
          <a:p>
            <a:fld id="{9E81C565-57C8-4569-92F5-85AC06A833AE}" type="slidenum">
              <a:rPr lang="en-US" smtClean="0"/>
              <a:t>4</a:t>
            </a:fld>
            <a:endParaRPr lang="en-US"/>
          </a:p>
        </p:txBody>
      </p:sp>
    </p:spTree>
    <p:extLst>
      <p:ext uri="{BB962C8B-B14F-4D97-AF65-F5344CB8AC3E}">
        <p14:creationId xmlns:p14="http://schemas.microsoft.com/office/powerpoint/2010/main" val="25276968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40</a:t>
            </a:fld>
            <a:endParaRPr lang="en-US"/>
          </a:p>
        </p:txBody>
      </p:sp>
    </p:spTree>
    <p:extLst>
      <p:ext uri="{BB962C8B-B14F-4D97-AF65-F5344CB8AC3E}">
        <p14:creationId xmlns:p14="http://schemas.microsoft.com/office/powerpoint/2010/main" val="21630815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41</a:t>
            </a:fld>
            <a:endParaRPr lang="en-US"/>
          </a:p>
        </p:txBody>
      </p:sp>
    </p:spTree>
    <p:extLst>
      <p:ext uri="{BB962C8B-B14F-4D97-AF65-F5344CB8AC3E}">
        <p14:creationId xmlns:p14="http://schemas.microsoft.com/office/powerpoint/2010/main" val="22403192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42</a:t>
            </a:fld>
            <a:endParaRPr lang="en-US"/>
          </a:p>
        </p:txBody>
      </p:sp>
    </p:spTree>
    <p:extLst>
      <p:ext uri="{BB962C8B-B14F-4D97-AF65-F5344CB8AC3E}">
        <p14:creationId xmlns:p14="http://schemas.microsoft.com/office/powerpoint/2010/main" val="22491927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a:t>
            </a:r>
            <a:r>
              <a:rPr lang="en-US" baseline="0"/>
              <a:t> this optimization, the recursion tree will look as follows (with black boxes representing cached calls that return immediately. If we count up, we see that we have about n levels with at most 2 nodes per level. This leaves us with roughly 2n nodes in the tree, indicating that the runtime of this algorithm is O(2n), which is equivalent to O(n)</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43</a:t>
            </a:fld>
            <a:endParaRPr lang="en-US"/>
          </a:p>
        </p:txBody>
      </p:sp>
    </p:spTree>
    <p:extLst>
      <p:ext uri="{BB962C8B-B14F-4D97-AF65-F5344CB8AC3E}">
        <p14:creationId xmlns:p14="http://schemas.microsoft.com/office/powerpoint/2010/main" val="1243770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44</a:t>
            </a:fld>
            <a:endParaRPr lang="en-US"/>
          </a:p>
        </p:txBody>
      </p:sp>
    </p:spTree>
    <p:extLst>
      <p:ext uri="{BB962C8B-B14F-4D97-AF65-F5344CB8AC3E}">
        <p14:creationId xmlns:p14="http://schemas.microsoft.com/office/powerpoint/2010/main" val="10372397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45</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6570032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46</a:t>
            </a:fld>
            <a:endParaRPr lang="en-US"/>
          </a:p>
        </p:txBody>
      </p:sp>
    </p:spTree>
    <p:extLst>
      <p:ext uri="{BB962C8B-B14F-4D97-AF65-F5344CB8AC3E}">
        <p14:creationId xmlns:p14="http://schemas.microsoft.com/office/powerpoint/2010/main" val="1549310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47</a:t>
            </a:fld>
            <a:endParaRPr lang="en-US"/>
          </a:p>
        </p:txBody>
      </p:sp>
    </p:spTree>
    <p:extLst>
      <p:ext uri="{BB962C8B-B14F-4D97-AF65-F5344CB8AC3E}">
        <p14:creationId xmlns:p14="http://schemas.microsoft.com/office/powerpoint/2010/main" val="22876645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48</a:t>
            </a:fld>
            <a:endParaRPr lang="en-US"/>
          </a:p>
        </p:txBody>
      </p:sp>
    </p:spTree>
    <p:extLst>
      <p:ext uri="{BB962C8B-B14F-4D97-AF65-F5344CB8AC3E}">
        <p14:creationId xmlns:p14="http://schemas.microsoft.com/office/powerpoint/2010/main" val="31786995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49</a:t>
            </a:fld>
            <a:endParaRPr lang="en-US"/>
          </a:p>
        </p:txBody>
      </p:sp>
    </p:spTree>
    <p:extLst>
      <p:ext uri="{BB962C8B-B14F-4D97-AF65-F5344CB8AC3E}">
        <p14:creationId xmlns:p14="http://schemas.microsoft.com/office/powerpoint/2010/main" val="1567010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 containing two elements can be returned in multiple ways: as an array, a list, a tuple or a custom class object. For the purposes of this question, let’s assume an </a:t>
            </a:r>
            <a:r>
              <a:rPr lang="en-US" err="1"/>
              <a:t>int</a:t>
            </a:r>
            <a:r>
              <a:rPr lang="en-US"/>
              <a:t> array is </a:t>
            </a:r>
            <a:r>
              <a:rPr lang="en-US" err="1"/>
              <a:t>retured</a:t>
            </a:r>
            <a:r>
              <a:rPr lang="en-US"/>
              <a:t> (hence the bold)</a:t>
            </a:r>
          </a:p>
        </p:txBody>
      </p:sp>
      <p:sp>
        <p:nvSpPr>
          <p:cNvPr id="4" name="Slide Number Placeholder 3"/>
          <p:cNvSpPr>
            <a:spLocks noGrp="1"/>
          </p:cNvSpPr>
          <p:nvPr>
            <p:ph type="sldNum" sz="quarter" idx="10"/>
          </p:nvPr>
        </p:nvSpPr>
        <p:spPr/>
        <p:txBody>
          <a:bodyPr/>
          <a:lstStyle/>
          <a:p>
            <a:fld id="{9E81C565-57C8-4569-92F5-85AC06A833AE}" type="slidenum">
              <a:rPr lang="en-US" smtClean="0"/>
              <a:t>5</a:t>
            </a:fld>
            <a:endParaRPr lang="en-US"/>
          </a:p>
        </p:txBody>
      </p:sp>
    </p:spTree>
    <p:extLst>
      <p:ext uri="{BB962C8B-B14F-4D97-AF65-F5344CB8AC3E}">
        <p14:creationId xmlns:p14="http://schemas.microsoft.com/office/powerpoint/2010/main" val="25035626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50</a:t>
            </a:fld>
            <a:endParaRPr lang="en-US"/>
          </a:p>
        </p:txBody>
      </p:sp>
    </p:spTree>
    <p:extLst>
      <p:ext uri="{BB962C8B-B14F-4D97-AF65-F5344CB8AC3E}">
        <p14:creationId xmlns:p14="http://schemas.microsoft.com/office/powerpoint/2010/main" val="21458382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51</a:t>
            </a:fld>
            <a:endParaRPr lang="en-US"/>
          </a:p>
        </p:txBody>
      </p:sp>
    </p:spTree>
    <p:extLst>
      <p:ext uri="{BB962C8B-B14F-4D97-AF65-F5344CB8AC3E}">
        <p14:creationId xmlns:p14="http://schemas.microsoft.com/office/powerpoint/2010/main" val="4137192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52</a:t>
            </a:fld>
            <a:endParaRPr lang="en-US"/>
          </a:p>
        </p:txBody>
      </p:sp>
    </p:spTree>
    <p:extLst>
      <p:ext uri="{BB962C8B-B14F-4D97-AF65-F5344CB8AC3E}">
        <p14:creationId xmlns:p14="http://schemas.microsoft.com/office/powerpoint/2010/main" val="508382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6</a:t>
            </a:fld>
            <a:endParaRPr lang="en-US"/>
          </a:p>
        </p:txBody>
      </p:sp>
    </p:spTree>
    <p:extLst>
      <p:ext uri="{BB962C8B-B14F-4D97-AF65-F5344CB8AC3E}">
        <p14:creationId xmlns:p14="http://schemas.microsoft.com/office/powerpoint/2010/main" val="3819252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7</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185374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8</a:t>
            </a:fld>
            <a:endParaRPr lang="en-US"/>
          </a:p>
        </p:txBody>
      </p:sp>
    </p:spTree>
    <p:extLst>
      <p:ext uri="{BB962C8B-B14F-4D97-AF65-F5344CB8AC3E}">
        <p14:creationId xmlns:p14="http://schemas.microsoft.com/office/powerpoint/2010/main" val="3001494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9</a:t>
            </a:fld>
            <a:endParaRPr lang="en-US"/>
          </a:p>
        </p:txBody>
      </p:sp>
    </p:spTree>
    <p:extLst>
      <p:ext uri="{BB962C8B-B14F-4D97-AF65-F5344CB8AC3E}">
        <p14:creationId xmlns:p14="http://schemas.microsoft.com/office/powerpoint/2010/main" val="3631511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COVER">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grpSp>
        <p:nvGrpSpPr>
          <p:cNvPr id="9" name="Group 8"/>
          <p:cNvGrpSpPr>
            <a:grpSpLocks noChangeAspect="1"/>
          </p:cNvGrpSpPr>
          <p:nvPr userDrawn="1"/>
        </p:nvGrpSpPr>
        <p:grpSpPr bwMode="auto">
          <a:xfrm>
            <a:off x="684770" y="672672"/>
            <a:ext cx="1379093" cy="297133"/>
            <a:chOff x="662" y="2256"/>
            <a:chExt cx="8467" cy="1824"/>
          </a:xfrm>
          <a:solidFill>
            <a:schemeClr val="tx1"/>
          </a:solidFill>
        </p:grpSpPr>
        <p:sp>
          <p:nvSpPr>
            <p:cNvPr id="10" name="Freeform 5"/>
            <p:cNvSpPr>
              <a:spLocks noEditPoints="1"/>
            </p:cNvSpPr>
            <p:nvPr/>
          </p:nvSpPr>
          <p:spPr bwMode="auto">
            <a:xfrm>
              <a:off x="3010" y="2530"/>
              <a:ext cx="6119" cy="1210"/>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 name="Freeform 6"/>
            <p:cNvSpPr>
              <a:spLocks noEditPoints="1"/>
            </p:cNvSpPr>
            <p:nvPr/>
          </p:nvSpPr>
          <p:spPr bwMode="auto">
            <a:xfrm>
              <a:off x="662" y="2256"/>
              <a:ext cx="1808" cy="1824"/>
            </a:xfrm>
            <a:custGeom>
              <a:avLst/>
              <a:gdLst>
                <a:gd name="T0" fmla="*/ 0 w 1485"/>
                <a:gd name="T1" fmla="*/ 0 h 1486"/>
                <a:gd name="T2" fmla="*/ 707 w 1485"/>
                <a:gd name="T3" fmla="*/ 0 h 1486"/>
                <a:gd name="T4" fmla="*/ 707 w 1485"/>
                <a:gd name="T5" fmla="*/ 707 h 1486"/>
                <a:gd name="T6" fmla="*/ 0 w 1485"/>
                <a:gd name="T7" fmla="*/ 707 h 1486"/>
                <a:gd name="T8" fmla="*/ 0 w 1485"/>
                <a:gd name="T9" fmla="*/ 0 h 1486"/>
                <a:gd name="T10" fmla="*/ 779 w 1485"/>
                <a:gd name="T11" fmla="*/ 0 h 1486"/>
                <a:gd name="T12" fmla="*/ 779 w 1485"/>
                <a:gd name="T13" fmla="*/ 707 h 1486"/>
                <a:gd name="T14" fmla="*/ 1485 w 1485"/>
                <a:gd name="T15" fmla="*/ 707 h 1486"/>
                <a:gd name="T16" fmla="*/ 1485 w 1485"/>
                <a:gd name="T17" fmla="*/ 0 h 1486"/>
                <a:gd name="T18" fmla="*/ 779 w 1485"/>
                <a:gd name="T19" fmla="*/ 0 h 1486"/>
                <a:gd name="T20" fmla="*/ 0 w 1485"/>
                <a:gd name="T21" fmla="*/ 779 h 1486"/>
                <a:gd name="T22" fmla="*/ 0 w 1485"/>
                <a:gd name="T23" fmla="*/ 1486 h 1486"/>
                <a:gd name="T24" fmla="*/ 707 w 1485"/>
                <a:gd name="T25" fmla="*/ 1486 h 1486"/>
                <a:gd name="T26" fmla="*/ 707 w 1485"/>
                <a:gd name="T27" fmla="*/ 779 h 1486"/>
                <a:gd name="T28" fmla="*/ 0 w 1485"/>
                <a:gd name="T29" fmla="*/ 779 h 1486"/>
                <a:gd name="T30" fmla="*/ 779 w 1485"/>
                <a:gd name="T31" fmla="*/ 779 h 1486"/>
                <a:gd name="T32" fmla="*/ 779 w 1485"/>
                <a:gd name="T33" fmla="*/ 1486 h 1486"/>
                <a:gd name="T34" fmla="*/ 1485 w 1485"/>
                <a:gd name="T35" fmla="*/ 1486 h 1486"/>
                <a:gd name="T36" fmla="*/ 1485 w 1485"/>
                <a:gd name="T37" fmla="*/ 779 h 1486"/>
                <a:gd name="T38" fmla="*/ 779 w 1485"/>
                <a:gd name="T39" fmla="*/ 779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486">
                  <a:moveTo>
                    <a:pt x="0" y="0"/>
                  </a:moveTo>
                  <a:cubicBezTo>
                    <a:pt x="707" y="0"/>
                    <a:pt x="707" y="0"/>
                    <a:pt x="707" y="0"/>
                  </a:cubicBezTo>
                  <a:cubicBezTo>
                    <a:pt x="707" y="236"/>
                    <a:pt x="707" y="471"/>
                    <a:pt x="707" y="707"/>
                  </a:cubicBezTo>
                  <a:cubicBezTo>
                    <a:pt x="471" y="707"/>
                    <a:pt x="236" y="707"/>
                    <a:pt x="0" y="707"/>
                  </a:cubicBezTo>
                  <a:cubicBezTo>
                    <a:pt x="0" y="0"/>
                    <a:pt x="0" y="0"/>
                    <a:pt x="0" y="0"/>
                  </a:cubicBezTo>
                  <a:close/>
                  <a:moveTo>
                    <a:pt x="779" y="0"/>
                  </a:moveTo>
                  <a:cubicBezTo>
                    <a:pt x="779" y="236"/>
                    <a:pt x="779" y="471"/>
                    <a:pt x="779" y="707"/>
                  </a:cubicBezTo>
                  <a:cubicBezTo>
                    <a:pt x="1014" y="707"/>
                    <a:pt x="1250" y="707"/>
                    <a:pt x="1485" y="707"/>
                  </a:cubicBezTo>
                  <a:cubicBezTo>
                    <a:pt x="1485" y="471"/>
                    <a:pt x="1485" y="236"/>
                    <a:pt x="1485" y="0"/>
                  </a:cubicBezTo>
                  <a:cubicBezTo>
                    <a:pt x="779" y="0"/>
                    <a:pt x="779" y="0"/>
                    <a:pt x="779" y="0"/>
                  </a:cubicBezTo>
                  <a:close/>
                  <a:moveTo>
                    <a:pt x="0" y="779"/>
                  </a:moveTo>
                  <a:cubicBezTo>
                    <a:pt x="0" y="1486"/>
                    <a:pt x="0" y="1486"/>
                    <a:pt x="0" y="1486"/>
                  </a:cubicBezTo>
                  <a:cubicBezTo>
                    <a:pt x="707" y="1486"/>
                    <a:pt x="707" y="1486"/>
                    <a:pt x="707" y="1486"/>
                  </a:cubicBezTo>
                  <a:cubicBezTo>
                    <a:pt x="707" y="1250"/>
                    <a:pt x="707" y="1015"/>
                    <a:pt x="707" y="779"/>
                  </a:cubicBezTo>
                  <a:cubicBezTo>
                    <a:pt x="471" y="779"/>
                    <a:pt x="236" y="779"/>
                    <a:pt x="0" y="779"/>
                  </a:cubicBezTo>
                  <a:close/>
                  <a:moveTo>
                    <a:pt x="779" y="779"/>
                  </a:moveTo>
                  <a:cubicBezTo>
                    <a:pt x="779" y="1015"/>
                    <a:pt x="779" y="1250"/>
                    <a:pt x="779" y="1486"/>
                  </a:cubicBezTo>
                  <a:cubicBezTo>
                    <a:pt x="1485" y="1486"/>
                    <a:pt x="1485" y="1486"/>
                    <a:pt x="1485" y="1486"/>
                  </a:cubicBezTo>
                  <a:cubicBezTo>
                    <a:pt x="1485" y="1250"/>
                    <a:pt x="1485" y="1015"/>
                    <a:pt x="1485" y="779"/>
                  </a:cubicBezTo>
                  <a:cubicBezTo>
                    <a:pt x="1250" y="779"/>
                    <a:pt x="1014" y="779"/>
                    <a:pt x="779" y="7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grpSp>
      <p:sp>
        <p:nvSpPr>
          <p:cNvPr id="1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8291467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TWO COLUMN DARK">
    <p:bg>
      <p:bgPr>
        <a:solidFill>
          <a:schemeClr val="accent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09934"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91150">
                      <a:schemeClr val="tx1"/>
                    </a:gs>
                    <a:gs pos="74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90364798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HREE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697062"/>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THREE COLUMN DARK">
    <p:bg>
      <p:bgPr>
        <a:solidFill>
          <a:schemeClr val="accent4"/>
        </a:solidFill>
        <a:effectLst/>
      </p:bgPr>
    </p:bg>
    <p:spTree>
      <p:nvGrpSpPr>
        <p:cNvPr id="1" name=""/>
        <p:cNvGrpSpPr/>
        <p:nvPr/>
      </p:nvGrpSpPr>
      <p:grpSpPr>
        <a:xfrm>
          <a:off x="0" y="0"/>
          <a:ext cx="0" cy="0"/>
          <a:chOff x="0" y="0"/>
          <a:chExt cx="0" cy="0"/>
        </a:xfrm>
      </p:grpSpPr>
      <p:sp>
        <p:nvSpPr>
          <p:cNvPr id="14"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5" name="Text Placeholder 2"/>
          <p:cNvSpPr>
            <a:spLocks noGrp="1"/>
          </p:cNvSpPr>
          <p:nvPr>
            <p:ph type="body" sz="quarter" idx="11" hasCustomPrompt="1"/>
          </p:nvPr>
        </p:nvSpPr>
        <p:spPr>
          <a:xfrm>
            <a:off x="668304"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6" name="Text Placeholder 2"/>
          <p:cNvSpPr>
            <a:spLocks noGrp="1"/>
          </p:cNvSpPr>
          <p:nvPr>
            <p:ph type="body" sz="quarter" idx="15" hasCustomPrompt="1"/>
          </p:nvPr>
        </p:nvSpPr>
        <p:spPr>
          <a:xfrm>
            <a:off x="666441"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2"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3"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92638151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STATEMENT">
    <p:bg>
      <p:bgPr>
        <a:solidFill>
          <a:schemeClr val="accent4"/>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430904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STATEMENT">
    <p:bg>
      <p:bgPr>
        <a:solidFill>
          <a:schemeClr val="accent1"/>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68841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STATEMENT">
    <p:bg>
      <p:bgPr>
        <a:solidFill>
          <a:schemeClr val="accent2"/>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1612603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1681">
                      <a:schemeClr val="accent4"/>
                    </a:gs>
                    <a:gs pos="5663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1" hasCustomPrompt="1"/>
          </p:nvPr>
        </p:nvSpPr>
        <p:spPr>
          <a:xfrm>
            <a:off x="663635"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6309899"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3"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8" hasCustomPrompt="1"/>
          </p:nvPr>
        </p:nvSpPr>
        <p:spPr>
          <a:xfrm>
            <a:off x="663635"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9" hasCustomPrompt="1"/>
          </p:nvPr>
        </p:nvSpPr>
        <p:spPr>
          <a:xfrm>
            <a:off x="66410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20" hasCustomPrompt="1"/>
          </p:nvPr>
        </p:nvSpPr>
        <p:spPr>
          <a:xfrm>
            <a:off x="6309899"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21" hasCustomPrompt="1"/>
          </p:nvPr>
        </p:nvSpPr>
        <p:spPr>
          <a:xfrm>
            <a:off x="630803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2" name="Text Placeholder 2"/>
          <p:cNvSpPr>
            <a:spLocks noGrp="1"/>
          </p:cNvSpPr>
          <p:nvPr>
            <p:ph type="body" sz="quarter" idx="22" hasCustomPrompt="1"/>
          </p:nvPr>
        </p:nvSpPr>
        <p:spPr>
          <a:xfrm>
            <a:off x="663635"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23" hasCustomPrompt="1"/>
          </p:nvPr>
        </p:nvSpPr>
        <p:spPr>
          <a:xfrm>
            <a:off x="66410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5" name="Text Placeholder 2"/>
          <p:cNvSpPr>
            <a:spLocks noGrp="1"/>
          </p:cNvSpPr>
          <p:nvPr>
            <p:ph type="body" sz="quarter" idx="24" hasCustomPrompt="1"/>
          </p:nvPr>
        </p:nvSpPr>
        <p:spPr>
          <a:xfrm>
            <a:off x="6309899"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6" name="Text Placeholder 2"/>
          <p:cNvSpPr>
            <a:spLocks noGrp="1"/>
          </p:cNvSpPr>
          <p:nvPr>
            <p:ph type="body" sz="quarter" idx="25" hasCustomPrompt="1"/>
          </p:nvPr>
        </p:nvSpPr>
        <p:spPr>
          <a:xfrm>
            <a:off x="630803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7"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419883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AGENDA">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88496">
                      <a:schemeClr val="accent4"/>
                    </a:gs>
                    <a:gs pos="5309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0" name="Text Placeholder 2"/>
          <p:cNvSpPr>
            <a:spLocks noGrp="1"/>
          </p:cNvSpPr>
          <p:nvPr>
            <p:ph type="body" sz="quarter" idx="15" hasCustomPrompt="1"/>
          </p:nvPr>
        </p:nvSpPr>
        <p:spPr>
          <a:xfrm>
            <a:off x="664107" y="2758390"/>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2449377" y="276913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0" name="Text Placeholder 2"/>
          <p:cNvSpPr>
            <a:spLocks noGrp="1"/>
          </p:cNvSpPr>
          <p:nvPr>
            <p:ph type="body" sz="quarter" idx="17" hasCustomPrompt="1"/>
          </p:nvPr>
        </p:nvSpPr>
        <p:spPr>
          <a:xfrm>
            <a:off x="664107" y="322337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1" name="Text Placeholder 2"/>
          <p:cNvSpPr>
            <a:spLocks noGrp="1"/>
          </p:cNvSpPr>
          <p:nvPr>
            <p:ph type="body" sz="quarter" idx="18" hasCustomPrompt="1"/>
          </p:nvPr>
        </p:nvSpPr>
        <p:spPr>
          <a:xfrm>
            <a:off x="2449377" y="323411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2" name="Text Placeholder 2"/>
          <p:cNvSpPr>
            <a:spLocks noGrp="1"/>
          </p:cNvSpPr>
          <p:nvPr>
            <p:ph type="body" sz="quarter" idx="19" hasCustomPrompt="1"/>
          </p:nvPr>
        </p:nvSpPr>
        <p:spPr>
          <a:xfrm>
            <a:off x="664107" y="368836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3" name="Text Placeholder 2"/>
          <p:cNvSpPr>
            <a:spLocks noGrp="1"/>
          </p:cNvSpPr>
          <p:nvPr>
            <p:ph type="body" sz="quarter" idx="20" hasCustomPrompt="1"/>
          </p:nvPr>
        </p:nvSpPr>
        <p:spPr>
          <a:xfrm>
            <a:off x="2449377" y="369910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4" name="Text Placeholder 2"/>
          <p:cNvSpPr>
            <a:spLocks noGrp="1"/>
          </p:cNvSpPr>
          <p:nvPr>
            <p:ph type="body" sz="quarter" idx="21" hasCustomPrompt="1"/>
          </p:nvPr>
        </p:nvSpPr>
        <p:spPr>
          <a:xfrm>
            <a:off x="664107" y="4153364"/>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5" name="Text Placeholder 2"/>
          <p:cNvSpPr>
            <a:spLocks noGrp="1"/>
          </p:cNvSpPr>
          <p:nvPr>
            <p:ph type="body" sz="quarter" idx="22" hasCustomPrompt="1"/>
          </p:nvPr>
        </p:nvSpPr>
        <p:spPr>
          <a:xfrm>
            <a:off x="2449377" y="4164108"/>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0" name="Text Placeholder 2"/>
          <p:cNvSpPr>
            <a:spLocks noGrp="1"/>
          </p:cNvSpPr>
          <p:nvPr>
            <p:ph type="body" sz="quarter" idx="23" hasCustomPrompt="1"/>
          </p:nvPr>
        </p:nvSpPr>
        <p:spPr>
          <a:xfrm>
            <a:off x="664107" y="4618355"/>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1" name="Text Placeholder 2"/>
          <p:cNvSpPr>
            <a:spLocks noGrp="1"/>
          </p:cNvSpPr>
          <p:nvPr>
            <p:ph type="body" sz="quarter" idx="24" hasCustomPrompt="1"/>
          </p:nvPr>
        </p:nvSpPr>
        <p:spPr>
          <a:xfrm>
            <a:off x="2449377" y="4629099"/>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2" name="Text Placeholder 2"/>
          <p:cNvSpPr>
            <a:spLocks noGrp="1"/>
          </p:cNvSpPr>
          <p:nvPr>
            <p:ph type="body" sz="quarter" idx="25" hasCustomPrompt="1"/>
          </p:nvPr>
        </p:nvSpPr>
        <p:spPr>
          <a:xfrm>
            <a:off x="664107" y="5083348"/>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3" name="Text Placeholder 2"/>
          <p:cNvSpPr>
            <a:spLocks noGrp="1"/>
          </p:cNvSpPr>
          <p:nvPr>
            <p:ph type="body" sz="quarter" idx="26" hasCustomPrompt="1"/>
          </p:nvPr>
        </p:nvSpPr>
        <p:spPr>
          <a:xfrm>
            <a:off x="2449377" y="5094092"/>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101118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SPLIT">
    <p:bg>
      <p:bgPr>
        <a:solidFill>
          <a:schemeClr val="accent4"/>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3451">
                      <a:schemeClr val="bg1"/>
                    </a:gs>
                    <a:gs pos="54867">
                      <a:schemeClr val="bg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2167867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SPLIT">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5484">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5484">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512565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OV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83000"/>
                    </a14:imgEffect>
                    <a14:imgEffect>
                      <a14:brightnessContrast contrast="1000"/>
                    </a14:imgEffect>
                  </a14:imgLayer>
                </a14:imgProps>
              </a:ext>
              <a:ext uri="{28A0092B-C50C-407E-A947-70E740481C1C}">
                <a14:useLocalDpi xmlns:a14="http://schemas.microsoft.com/office/drawing/2010/main"/>
              </a:ext>
            </a:extLst>
          </a:blip>
          <a:srcRect/>
          <a:stretch/>
        </p:blipFill>
        <p:spPr>
          <a:xfrm flipH="1">
            <a:off x="7" y="0"/>
            <a:ext cx="12191992" cy="6858000"/>
          </a:xfrm>
          <a:prstGeom prst="rect">
            <a:avLst/>
          </a:prstGeom>
        </p:spPr>
      </p:pic>
      <p:sp>
        <p:nvSpPr>
          <p:cNvPr id="16" name="Rectangle 15"/>
          <p:cNvSpPr/>
          <p:nvPr userDrawn="1"/>
        </p:nvSpPr>
        <p:spPr>
          <a:xfrm>
            <a:off x="0" y="0"/>
            <a:ext cx="12192000" cy="6858001"/>
          </a:xfrm>
          <a:prstGeom prst="rect">
            <a:avLst/>
          </a:prstGeom>
          <a:solidFill>
            <a:srgbClr val="000000">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0" name="Freeform 5"/>
          <p:cNvSpPr>
            <a:spLocks noEditPoints="1"/>
          </p:cNvSpPr>
          <p:nvPr/>
        </p:nvSpPr>
        <p:spPr bwMode="auto">
          <a:xfrm>
            <a:off x="1067209" y="717307"/>
            <a:ext cx="996654" cy="197111"/>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pic>
        <p:nvPicPr>
          <p:cNvPr id="17" name="Picture 16"/>
          <p:cNvPicPr>
            <a:picLocks noChangeAspect="1"/>
          </p:cNvPicPr>
          <p:nvPr userDrawn="1"/>
        </p:nvPicPr>
        <p:blipFill>
          <a:blip r:embed="rId4"/>
          <a:stretch>
            <a:fillRect/>
          </a:stretch>
        </p:blipFill>
        <p:spPr>
          <a:xfrm>
            <a:off x="684769" y="672672"/>
            <a:ext cx="295074" cy="297133"/>
          </a:xfrm>
          <a:prstGeom prst="rect">
            <a:avLst/>
          </a:prstGeom>
        </p:spPr>
      </p:pic>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072523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SPLIT ALT">
    <p:bg>
      <p:bgPr>
        <a:solidFill>
          <a:schemeClr val="accent4"/>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63717">
                      <a:schemeClr val="tx1"/>
                    </a:gs>
                    <a:gs pos="35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63717">
                      <a:schemeClr val="tx1"/>
                    </a:gs>
                    <a:gs pos="35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399863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SPLIT ALT">
    <p:bg>
      <p:bgPr>
        <a:solidFill>
          <a:schemeClr val="accent1"/>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5806">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75806">
                      <a:schemeClr val="bg2"/>
                    </a:gs>
                    <a:gs pos="56637">
                      <a:schemeClr val="bg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5806">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8402761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SPLIT ALT RED">
    <p:bg>
      <p:bgPr>
        <a:solidFill>
          <a:schemeClr val="accent2"/>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327967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SPLIT ALT RED">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996760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4"/>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tx1"/>
                    </a:gs>
                    <a:gs pos="73118">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518166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1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bg2"/>
                    </a:gs>
                    <a:gs pos="73118">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bg2"/>
                    </a:gs>
                    <a:gs pos="7311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450017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2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2"/>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18822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7847078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DIVIDER">
    <p:bg>
      <p:bgPr>
        <a:solidFill>
          <a:schemeClr val="accent4"/>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6730282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DIVIDER ALT">
    <p:bg>
      <p:bgPr>
        <a:solidFill>
          <a:schemeClr val="accent1"/>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081520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254416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4_DIVIDER ALT">
    <p:bg>
      <p:bgPr>
        <a:solidFill>
          <a:schemeClr val="accent2"/>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7868206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5_DIVIDER PHOTO ALT">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7"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52051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87342" y="5938482"/>
            <a:ext cx="11653522" cy="42549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882">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bwMode="invGray">
          <a:xfrm>
            <a:off x="684768" y="3033693"/>
            <a:ext cx="3706567" cy="794112"/>
          </a:xfrm>
          <a:prstGeom prst="rect">
            <a:avLst/>
          </a:prstGeom>
        </p:spPr>
      </p:pic>
    </p:spTree>
    <p:extLst>
      <p:ext uri="{BB962C8B-B14F-4D97-AF65-F5344CB8AC3E}">
        <p14:creationId xmlns:p14="http://schemas.microsoft.com/office/powerpoint/2010/main" val="26973809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B135-DD4C-4AFF-AD53-53F3CCEBD9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E31E3-ED68-431D-9B2D-36F1869B81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F1C20F-2214-4A56-BF5B-B76666919C0B}"/>
              </a:ext>
            </a:extLst>
          </p:cNvPr>
          <p:cNvSpPr>
            <a:spLocks noGrp="1"/>
          </p:cNvSpPr>
          <p:nvPr>
            <p:ph type="dt" sz="half" idx="10"/>
          </p:nvPr>
        </p:nvSpPr>
        <p:spPr/>
        <p:txBody>
          <a:bodyPr/>
          <a:lstStyle/>
          <a:p>
            <a:fld id="{1FE764A7-C4BD-4092-9713-0F5422A6DA51}" type="datetimeFigureOut">
              <a:rPr lang="en-US" smtClean="0"/>
              <a:t>8/8/2017</a:t>
            </a:fld>
            <a:endParaRPr lang="en-US"/>
          </a:p>
        </p:txBody>
      </p:sp>
      <p:sp>
        <p:nvSpPr>
          <p:cNvPr id="5" name="Footer Placeholder 4">
            <a:extLst>
              <a:ext uri="{FF2B5EF4-FFF2-40B4-BE49-F238E27FC236}">
                <a16:creationId xmlns:a16="http://schemas.microsoft.com/office/drawing/2014/main" id="{FB788642-1C5C-4AE7-9A3C-27ABF5FC9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C791C5-0EA9-4E97-AAF2-69704FCDC1DF}"/>
              </a:ext>
            </a:extLst>
          </p:cNvPr>
          <p:cNvSpPr>
            <a:spLocks noGrp="1"/>
          </p:cNvSpPr>
          <p:nvPr>
            <p:ph type="sldNum" sz="quarter" idx="12"/>
          </p:nvPr>
        </p:nvSpPr>
        <p:spPr/>
        <p:txBody>
          <a:bodyPr/>
          <a:lstStyle/>
          <a:p>
            <a:fld id="{3D7FC063-F3F0-4D2E-8704-432378593526}" type="slidenum">
              <a:rPr lang="en-US" smtClean="0"/>
              <a:t>‹#›</a:t>
            </a:fld>
            <a:endParaRPr lang="en-US"/>
          </a:p>
        </p:txBody>
      </p:sp>
    </p:spTree>
    <p:extLst>
      <p:ext uri="{BB962C8B-B14F-4D97-AF65-F5344CB8AC3E}">
        <p14:creationId xmlns:p14="http://schemas.microsoft.com/office/powerpoint/2010/main" val="5982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HEADLINE ONLY">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6228367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BASIC">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22"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3"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7965609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BASIC DARK">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0957733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BULLETED LIST">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8310" y="2811222"/>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3424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LIST">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4441"/>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7" hasCustomPrompt="1"/>
          </p:nvPr>
        </p:nvSpPr>
        <p:spPr>
          <a:xfrm>
            <a:off x="663642" y="2811222"/>
            <a:ext cx="10773081" cy="2984830"/>
          </a:xfrm>
        </p:spPr>
        <p:txBody>
          <a:bodyPr lIns="0" tIns="0" rIns="0" bIns="0">
            <a:noAutofit/>
          </a:bodyPr>
          <a:lstStyle>
            <a:lvl1pPr marL="0" marR="0" indent="0" algn="l" defTabSz="498603" rtl="0" eaLnBrk="1" fontAlgn="auto" latinLnBrk="0" hangingPunct="1">
              <a:lnSpc>
                <a:spcPct val="114000"/>
              </a:lnSpc>
              <a:spcBef>
                <a:spcPts val="1765"/>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Level 1</a:t>
            </a:r>
          </a:p>
          <a:p>
            <a:pPr lvl="0"/>
            <a:r>
              <a:rPr lang="en-US"/>
              <a:t>Level 2</a:t>
            </a:r>
          </a:p>
          <a:p>
            <a:pPr lvl="0"/>
            <a:r>
              <a:rPr lang="en-US"/>
              <a:t>Level 3</a:t>
            </a:r>
          </a:p>
          <a:p>
            <a:pPr lvl="0"/>
            <a:r>
              <a:rPr lang="en-US"/>
              <a:t>Level 4</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316928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WO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4905"/>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7608172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9205" y="1169546"/>
            <a:ext cx="10545612" cy="1143000"/>
          </a:xfrm>
          <a:prstGeom prst="rect">
            <a:avLst/>
          </a:prstGeom>
        </p:spPr>
        <p:txBody>
          <a:bodyPr vert="horz" lIns="146288" tIns="73144" rIns="146288" bIns="73144" rtlCol="0" anchor="t" anchorCtr="0">
            <a:normAutofit/>
          </a:bodyPr>
          <a:lstStyle/>
          <a:p>
            <a:r>
              <a:rPr lang="en-US"/>
              <a:t>Click to edit Master title style</a:t>
            </a:r>
          </a:p>
        </p:txBody>
      </p:sp>
      <p:sp>
        <p:nvSpPr>
          <p:cNvPr id="3" name="Text Placeholder 2"/>
          <p:cNvSpPr>
            <a:spLocks noGrp="1"/>
          </p:cNvSpPr>
          <p:nvPr>
            <p:ph type="body" idx="1"/>
          </p:nvPr>
        </p:nvSpPr>
        <p:spPr>
          <a:xfrm>
            <a:off x="546641" y="2595342"/>
            <a:ext cx="10512872" cy="2581637"/>
          </a:xfrm>
          <a:prstGeom prst="rect">
            <a:avLst/>
          </a:prstGeom>
        </p:spPr>
        <p:txBody>
          <a:bodyPr vert="horz" lIns="146288" tIns="73144" rIns="146288" bIns="73144" rtlCol="0">
            <a:normAutofit/>
          </a:body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Tree>
    <p:extLst>
      <p:ext uri="{BB962C8B-B14F-4D97-AF65-F5344CB8AC3E}">
        <p14:creationId xmlns:p14="http://schemas.microsoft.com/office/powerpoint/2010/main" val="24845386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ransition>
    <p:fade/>
  </p:transition>
  <p:hf hdr="0" ftr="0" dt="0"/>
  <p:txStyles>
    <p:title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p:titleStyle>
    <p:bodyStyle>
      <a:lvl1pPr marL="280118" indent="-280118" algn="l" defTabSz="498603" rtl="0" eaLnBrk="1" latinLnBrk="0" hangingPunct="1">
        <a:lnSpc>
          <a:spcPct val="114000"/>
        </a:lnSpc>
        <a:spcBef>
          <a:spcPct val="20000"/>
        </a:spcBef>
        <a:buClrTx/>
        <a:buFont typeface="Wingdings" panose="05000000000000000000" pitchFamily="2" charset="2"/>
        <a:buChar char="§"/>
        <a:defRPr lang="en-US" sz="1961" b="0" kern="1200" cap="none" spc="0" baseline="0" dirty="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spcBef>
          <a:spcPct val="20000"/>
        </a:spcBef>
        <a:buClrTx/>
        <a:buFont typeface="Wingdings" panose="05000000000000000000" pitchFamily="2" charset="2"/>
        <a:buChar char="§"/>
        <a:defRPr sz="1961" kern="1200" baseline="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4pPr>
      <a:lvl5pPr marL="1994410" indent="0" algn="l" defTabSz="498603" rtl="0" eaLnBrk="1" latinLnBrk="0" hangingPunct="1">
        <a:spcBef>
          <a:spcPct val="20000"/>
        </a:spcBef>
        <a:buFont typeface="Arial"/>
        <a:buNone/>
        <a:defRPr sz="1364" kern="1200">
          <a:solidFill>
            <a:schemeClr val="tx1"/>
          </a:solidFill>
          <a:latin typeface="+mn-lt"/>
          <a:ea typeface="+mn-ea"/>
          <a:cs typeface="+mn-cs"/>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p:bodyStyle>
    <p:otherStyle>
      <a:defPPr>
        <a:defRPr lang="en-US"/>
      </a:defPPr>
      <a:lvl1pPr marL="0" algn="l" defTabSz="498603" rtl="0" eaLnBrk="1" latinLnBrk="0" hangingPunct="1">
        <a:defRPr sz="1977" kern="1200">
          <a:solidFill>
            <a:schemeClr val="tx1"/>
          </a:solidFill>
          <a:latin typeface="+mn-lt"/>
          <a:ea typeface="+mn-ea"/>
          <a:cs typeface="+mn-cs"/>
        </a:defRPr>
      </a:lvl1pPr>
      <a:lvl2pPr marL="498603" algn="l" defTabSz="498603" rtl="0" eaLnBrk="1" latinLnBrk="0" hangingPunct="1">
        <a:defRPr sz="1977" kern="1200">
          <a:solidFill>
            <a:schemeClr val="tx1"/>
          </a:solidFill>
          <a:latin typeface="+mn-lt"/>
          <a:ea typeface="+mn-ea"/>
          <a:cs typeface="+mn-cs"/>
        </a:defRPr>
      </a:lvl2pPr>
      <a:lvl3pPr marL="997205" algn="l" defTabSz="498603" rtl="0" eaLnBrk="1" latinLnBrk="0" hangingPunct="1">
        <a:defRPr sz="1977" kern="1200">
          <a:solidFill>
            <a:schemeClr val="tx1"/>
          </a:solidFill>
          <a:latin typeface="+mn-lt"/>
          <a:ea typeface="+mn-ea"/>
          <a:cs typeface="+mn-cs"/>
        </a:defRPr>
      </a:lvl3pPr>
      <a:lvl4pPr marL="1495807" algn="l" defTabSz="498603" rtl="0" eaLnBrk="1" latinLnBrk="0" hangingPunct="1">
        <a:defRPr sz="1977" kern="1200">
          <a:solidFill>
            <a:schemeClr val="tx1"/>
          </a:solidFill>
          <a:latin typeface="+mn-lt"/>
          <a:ea typeface="+mn-ea"/>
          <a:cs typeface="+mn-cs"/>
        </a:defRPr>
      </a:lvl4pPr>
      <a:lvl5pPr marL="1994410" algn="l" defTabSz="498603" rtl="0" eaLnBrk="1" latinLnBrk="0" hangingPunct="1">
        <a:defRPr sz="1977" kern="1200">
          <a:solidFill>
            <a:schemeClr val="tx1"/>
          </a:solidFill>
          <a:latin typeface="+mn-lt"/>
          <a:ea typeface="+mn-ea"/>
          <a:cs typeface="+mn-cs"/>
        </a:defRPr>
      </a:lvl5pPr>
      <a:lvl6pPr marL="2493013" algn="l" defTabSz="498603" rtl="0" eaLnBrk="1" latinLnBrk="0" hangingPunct="1">
        <a:defRPr sz="1977" kern="1200">
          <a:solidFill>
            <a:schemeClr val="tx1"/>
          </a:solidFill>
          <a:latin typeface="+mn-lt"/>
          <a:ea typeface="+mn-ea"/>
          <a:cs typeface="+mn-cs"/>
        </a:defRPr>
      </a:lvl6pPr>
      <a:lvl7pPr marL="2991616" algn="l" defTabSz="498603" rtl="0" eaLnBrk="1" latinLnBrk="0" hangingPunct="1">
        <a:defRPr sz="1977" kern="1200">
          <a:solidFill>
            <a:schemeClr val="tx1"/>
          </a:solidFill>
          <a:latin typeface="+mn-lt"/>
          <a:ea typeface="+mn-ea"/>
          <a:cs typeface="+mn-cs"/>
        </a:defRPr>
      </a:lvl7pPr>
      <a:lvl8pPr marL="3490220" algn="l" defTabSz="498603" rtl="0" eaLnBrk="1" latinLnBrk="0" hangingPunct="1">
        <a:defRPr sz="1977" kern="1200">
          <a:solidFill>
            <a:schemeClr val="tx1"/>
          </a:solidFill>
          <a:latin typeface="+mn-lt"/>
          <a:ea typeface="+mn-ea"/>
          <a:cs typeface="+mn-cs"/>
        </a:defRPr>
      </a:lvl8pPr>
      <a:lvl9pPr marL="3988821" algn="l" defTabSz="498603" rtl="0" eaLnBrk="1" latinLnBrk="0" hangingPunct="1">
        <a:defRPr sz="197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 orient="horz" pos="2203">
          <p15:clr>
            <a:srgbClr val="F26B43"/>
          </p15:clr>
        </p15:guide>
        <p15:guide id="5" pos="3917">
          <p15:clr>
            <a:srgbClr val="F26B43"/>
          </p15:clr>
        </p15:guide>
        <p15:guide id="7" orient="horz" pos="432">
          <p15:clr>
            <a:srgbClr val="F26B43"/>
          </p15:clr>
        </p15:guide>
        <p15:guide id="8" pos="7394">
          <p15:clr>
            <a:srgbClr val="F26B43"/>
          </p15:clr>
        </p15:guide>
        <p15:guide id="9" pos="440">
          <p15:clr>
            <a:srgbClr val="F26B43"/>
          </p15:clr>
        </p15:guide>
        <p15:guide id="10" orient="horz" pos="3974">
          <p15:clr>
            <a:srgbClr val="F26B43"/>
          </p15:clr>
        </p15:guide>
        <p15:guide id="11" orient="horz" pos="865">
          <p15:clr>
            <a:srgbClr val="F26B43"/>
          </p15:clr>
        </p15:guide>
        <p15:guide id="12" pos="4064">
          <p15:clr>
            <a:srgbClr val="F26B43"/>
          </p15:clr>
        </p15:guide>
        <p15:guide id="13" pos="377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3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leetcode.com/problems/3sum/description/"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leetcode.com/problems/house-robber/descripti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leetcode.com/problems/generate-parentheses/description/"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hyperlink" Target="http://www.geeksforgeeks.org/dynamic-programming-set-21-box-stacking-problem/"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6.xml"/><Relationship Id="rId1" Type="http://schemas.openxmlformats.org/officeDocument/2006/relationships/slideLayout" Target="../slideLayouts/slideLayout3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5.xml"/><Relationship Id="rId1" Type="http://schemas.openxmlformats.org/officeDocument/2006/relationships/slideLayout" Target="../slideLayouts/slideLayout3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hyperlink" Target="https://leetcode.com/problems/generate-parentheses/description/" TargetMode="External"/><Relationship Id="rId2" Type="http://schemas.openxmlformats.org/officeDocument/2006/relationships/notesSlide" Target="../notesSlides/notesSlide51.xml"/><Relationship Id="rId1" Type="http://schemas.openxmlformats.org/officeDocument/2006/relationships/slideLayout" Target="../slideLayouts/slideLayout7.xml"/><Relationship Id="rId5" Type="http://schemas.openxmlformats.org/officeDocument/2006/relationships/hyperlink" Target="http://www.geeksforgeeks.org/search-an-element-in-a-sorted-and-pivoted-array/" TargetMode="External"/><Relationship Id="rId4" Type="http://schemas.openxmlformats.org/officeDocument/2006/relationships/hyperlink" Target="http://www.geeksforgeeks.org/dynamic-programming-set-21-box-stacking-problem/"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7B6146-F2B8-4885-A75C-47151D598746}"/>
              </a:ext>
            </a:extLst>
          </p:cNvPr>
          <p:cNvSpPr>
            <a:spLocks noGrp="1"/>
          </p:cNvSpPr>
          <p:nvPr>
            <p:ph type="body" sz="quarter" idx="14"/>
          </p:nvPr>
        </p:nvSpPr>
        <p:spPr/>
        <p:txBody>
          <a:bodyPr/>
          <a:lstStyle/>
          <a:p>
            <a:r>
              <a:rPr lang="en-US"/>
              <a:t>Week 4 – Algorithms	</a:t>
            </a:r>
          </a:p>
        </p:txBody>
      </p:sp>
      <p:sp>
        <p:nvSpPr>
          <p:cNvPr id="3" name="Text Placeholder 2">
            <a:extLst>
              <a:ext uri="{FF2B5EF4-FFF2-40B4-BE49-F238E27FC236}">
                <a16:creationId xmlns:a16="http://schemas.microsoft.com/office/drawing/2014/main" id="{AFB024E7-C9AC-49D0-A0C7-D86DB6C79E20}"/>
              </a:ext>
            </a:extLst>
          </p:cNvPr>
          <p:cNvSpPr>
            <a:spLocks noGrp="1"/>
          </p:cNvSpPr>
          <p:nvPr>
            <p:ph type="body" sz="quarter" idx="16"/>
          </p:nvPr>
        </p:nvSpPr>
        <p:spPr/>
        <p:txBody>
          <a:bodyPr/>
          <a:lstStyle/>
          <a:p>
            <a:endParaRPr lang="en-US"/>
          </a:p>
        </p:txBody>
      </p:sp>
      <p:sp>
        <p:nvSpPr>
          <p:cNvPr id="4" name="Text Placeholder 3">
            <a:extLst>
              <a:ext uri="{FF2B5EF4-FFF2-40B4-BE49-F238E27FC236}">
                <a16:creationId xmlns:a16="http://schemas.microsoft.com/office/drawing/2014/main" id="{8A3D2548-0D48-49AE-B07F-953D49F556B7}"/>
              </a:ext>
            </a:extLst>
          </p:cNvPr>
          <p:cNvSpPr>
            <a:spLocks noGrp="1"/>
          </p:cNvSpPr>
          <p:nvPr>
            <p:ph type="body" sz="quarter" idx="17"/>
          </p:nvPr>
        </p:nvSpPr>
        <p:spPr/>
        <p:txBody>
          <a:bodyPr/>
          <a:lstStyle/>
          <a:p>
            <a:r>
              <a:rPr lang="en-US"/>
              <a:t>Microsoft Interview Coaching Program</a:t>
            </a:r>
          </a:p>
        </p:txBody>
      </p:sp>
    </p:spTree>
    <p:extLst>
      <p:ext uri="{BB962C8B-B14F-4D97-AF65-F5344CB8AC3E}">
        <p14:creationId xmlns:p14="http://schemas.microsoft.com/office/powerpoint/2010/main" val="136615703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a:xfrm>
            <a:off x="409631" y="2672859"/>
            <a:ext cx="10773080" cy="2984830"/>
          </a:xfrm>
        </p:spPr>
        <p:txBody>
          <a:bodyPr/>
          <a:lstStyle/>
          <a:p>
            <a:pPr marL="326801" lvl="2" indent="0">
              <a:buNone/>
            </a:pPr>
            <a:r>
              <a:rPr lang="en-US"/>
              <a:t>Example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0" name="Rectangle 19">
            <a:extLst/>
          </p:cNvPr>
          <p:cNvSpPr/>
          <p:nvPr/>
        </p:nvSpPr>
        <p:spPr>
          <a:xfrm>
            <a:off x="890239"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3</a:t>
            </a:r>
          </a:p>
        </p:txBody>
      </p:sp>
      <p:sp>
        <p:nvSpPr>
          <p:cNvPr id="21" name="Rectangle 20">
            <a:extLst/>
          </p:cNvPr>
          <p:cNvSpPr/>
          <p:nvPr/>
        </p:nvSpPr>
        <p:spPr>
          <a:xfrm>
            <a:off x="2193661"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4</a:t>
            </a:r>
          </a:p>
        </p:txBody>
      </p:sp>
      <p:sp>
        <p:nvSpPr>
          <p:cNvPr id="22" name="Rectangle 21">
            <a:extLst/>
          </p:cNvPr>
          <p:cNvSpPr/>
          <p:nvPr/>
        </p:nvSpPr>
        <p:spPr>
          <a:xfrm>
            <a:off x="1541950"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362505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2</a:t>
            </a:r>
          </a:p>
        </p:txBody>
      </p:sp>
      <p:sp>
        <p:nvSpPr>
          <p:cNvPr id="14" name="TextBox 13">
            <a:extLst/>
          </p:cNvPr>
          <p:cNvSpPr txBox="1"/>
          <p:nvPr/>
        </p:nvSpPr>
        <p:spPr>
          <a:xfrm>
            <a:off x="2967575" y="3250724"/>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119527527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a:xfrm>
            <a:off x="409631" y="2672859"/>
            <a:ext cx="10773080" cy="2984830"/>
          </a:xfrm>
        </p:spPr>
        <p:txBody>
          <a:bodyPr/>
          <a:lstStyle/>
          <a:p>
            <a:pPr marL="326801" lvl="2" indent="0">
              <a:buNone/>
            </a:pPr>
            <a:r>
              <a:rPr lang="en-US"/>
              <a:t>Example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5). Returns { [3, 2], [1, 4] }. 3Sum returns { [-5, 3, 2], [-5, 1, 4]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-3)</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-4)</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-2),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0" name="Rectangle 19">
            <a:extLst/>
          </p:cNvPr>
          <p:cNvSpPr/>
          <p:nvPr/>
        </p:nvSpPr>
        <p:spPr>
          <a:xfrm>
            <a:off x="890239" y="3626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3</a:t>
            </a:r>
          </a:p>
        </p:txBody>
      </p:sp>
      <p:sp>
        <p:nvSpPr>
          <p:cNvPr id="21" name="Rectangle 20">
            <a:extLst/>
          </p:cNvPr>
          <p:cNvSpPr/>
          <p:nvPr/>
        </p:nvSpPr>
        <p:spPr>
          <a:xfrm>
            <a:off x="2193661"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4</a:t>
            </a:r>
          </a:p>
        </p:txBody>
      </p:sp>
      <p:sp>
        <p:nvSpPr>
          <p:cNvPr id="22" name="Rectangle 21">
            <a:extLst/>
          </p:cNvPr>
          <p:cNvSpPr/>
          <p:nvPr/>
        </p:nvSpPr>
        <p:spPr>
          <a:xfrm>
            <a:off x="1541950" y="36410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266766"/>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362505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2</a:t>
            </a:r>
          </a:p>
        </p:txBody>
      </p:sp>
      <p:sp>
        <p:nvSpPr>
          <p:cNvPr id="14" name="TextBox 13">
            <a:extLst/>
          </p:cNvPr>
          <p:cNvSpPr txBox="1"/>
          <p:nvPr/>
        </p:nvSpPr>
        <p:spPr>
          <a:xfrm>
            <a:off x="2967575" y="3250724"/>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206812148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a:xfrm>
            <a:off x="409631" y="2672859"/>
            <a:ext cx="10773080" cy="2984830"/>
          </a:xfrm>
        </p:spPr>
        <p:txBody>
          <a:bodyPr/>
          <a:lstStyle/>
          <a:p>
            <a:pPr marL="326801" lvl="2" indent="0">
              <a:spcBef>
                <a:spcPts val="0"/>
              </a:spcBef>
              <a:buNone/>
            </a:pPr>
            <a:r>
              <a:rPr lang="en-US" sz="1600"/>
              <a:t>Wait! </a:t>
            </a:r>
          </a:p>
          <a:p>
            <a:pPr marL="326801" lvl="2" indent="0">
              <a:spcBef>
                <a:spcPts val="0"/>
              </a:spcBef>
              <a:buNone/>
            </a:pPr>
            <a:r>
              <a:rPr lang="en-US" sz="1600"/>
              <a:t>Let’s consider this example </a:t>
            </a:r>
          </a:p>
          <a:p>
            <a:pPr marL="326801" lvl="2" indent="0">
              <a:spcBef>
                <a:spcPts val="0"/>
              </a:spcBef>
              <a:buNone/>
            </a:pPr>
            <a:r>
              <a:rPr lang="en-US" sz="1600"/>
              <a:t>Which has duplicate values</a:t>
            </a:r>
            <a:r>
              <a:rPr lang="en-US"/>
              <a:t>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1). </a:t>
            </a:r>
            <a:r>
              <a:rPr lang="en-US" sz="900" spc="50">
                <a:solidFill>
                  <a:srgbClr val="FF0000"/>
                </a:solidFill>
                <a:latin typeface="Segoe UI Semilight" panose="020B0402040204020203" pitchFamily="34" charset="0"/>
                <a:cs typeface="Segoe UI Semilight" panose="020B0402040204020203" pitchFamily="34" charset="0"/>
              </a:rPr>
              <a:t>2Sum Returns { [0, 1] }. So far we have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-3). </a:t>
            </a:r>
            <a:r>
              <a:rPr lang="en-US" sz="900" spc="50">
                <a:solidFill>
                  <a:srgbClr val="FF0000"/>
                </a:solidFill>
                <a:latin typeface="Segoe UI Semilight" panose="020B0402040204020203" pitchFamily="34" charset="0"/>
                <a:cs typeface="Segoe UI Semilight" panose="020B0402040204020203" pitchFamily="34" charset="0"/>
              </a:rPr>
              <a:t>2Sum Returns { [-1, 1] }. We again get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-5)</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-2),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0" name="Rectangle 19">
            <a:extLst/>
          </p:cNvPr>
          <p:cNvSpPr/>
          <p:nvPr/>
        </p:nvSpPr>
        <p:spPr>
          <a:xfrm>
            <a:off x="890239"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0</a:t>
            </a:r>
          </a:p>
        </p:txBody>
      </p:sp>
      <p:sp>
        <p:nvSpPr>
          <p:cNvPr id="21" name="Rectangle 20">
            <a:extLst/>
          </p:cNvPr>
          <p:cNvSpPr/>
          <p:nvPr/>
        </p:nvSpPr>
        <p:spPr>
          <a:xfrm>
            <a:off x="2193661"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22" name="Rectangle 21">
            <a:extLst/>
          </p:cNvPr>
          <p:cNvSpPr/>
          <p:nvPr/>
        </p:nvSpPr>
        <p:spPr>
          <a:xfrm>
            <a:off x="1541950"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3" name="TextBox 22">
            <a:extLst/>
          </p:cNvPr>
          <p:cNvSpPr txBox="1"/>
          <p:nvPr/>
        </p:nvSpPr>
        <p:spPr>
          <a:xfrm>
            <a:off x="302447"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434093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14" name="TextBox 13">
            <a:extLst/>
          </p:cNvPr>
          <p:cNvSpPr txBox="1"/>
          <p:nvPr/>
        </p:nvSpPr>
        <p:spPr>
          <a:xfrm>
            <a:off x="2967575" y="3966605"/>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20276887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a:xfrm>
            <a:off x="409631" y="2672859"/>
            <a:ext cx="10773080" cy="2984830"/>
          </a:xfrm>
        </p:spPr>
        <p:txBody>
          <a:bodyPr/>
          <a:lstStyle/>
          <a:p>
            <a:pPr marL="0" indent="0">
              <a:spcBef>
                <a:spcPts val="0"/>
              </a:spcBef>
              <a:buNone/>
            </a:pPr>
            <a:r>
              <a:rPr lang="en-US" sz="1600" b="1"/>
              <a:t>Would sorting the array help?</a:t>
            </a:r>
          </a:p>
          <a:p>
            <a:pPr marL="0" indent="0">
              <a:spcBef>
                <a:spcPts val="0"/>
              </a:spcBef>
              <a:buNone/>
            </a:pPr>
            <a:endParaRPr lang="en-US" sz="1400"/>
          </a:p>
          <a:p>
            <a:pPr marL="0" indent="0">
              <a:spcBef>
                <a:spcPts val="0"/>
              </a:spcBef>
              <a:buNone/>
            </a:pPr>
            <a:r>
              <a:rPr lang="en-US" sz="1400"/>
              <a:t>Yes! It helps in skipping the duplicate </a:t>
            </a:r>
          </a:p>
          <a:p>
            <a:pPr marL="0" indent="0">
              <a:spcBef>
                <a:spcPts val="0"/>
              </a:spcBef>
              <a:buNone/>
            </a:pPr>
            <a:r>
              <a:rPr lang="en-US" sz="1400"/>
              <a:t>elements while we iterate</a:t>
            </a:r>
          </a:p>
          <a:p>
            <a:pPr marL="326801" lvl="2" indent="0">
              <a:spcBef>
                <a:spcPts val="0"/>
              </a:spcBef>
              <a:buNone/>
            </a:pPr>
            <a:r>
              <a:rPr lang="en-US"/>
              <a:t>		</a:t>
            </a:r>
          </a:p>
          <a:p>
            <a:pPr marL="0" indent="0">
              <a:buNone/>
            </a:pPr>
            <a:r>
              <a:rPr lang="en-US"/>
              <a:t>		</a:t>
            </a:r>
          </a:p>
        </p:txBody>
      </p:sp>
      <p:sp>
        <p:nvSpPr>
          <p:cNvPr id="18" name="TextBox 17"/>
          <p:cNvSpPr txBox="1"/>
          <p:nvPr/>
        </p:nvSpPr>
        <p:spPr>
          <a:xfrm>
            <a:off x="3789946" y="2315495"/>
            <a:ext cx="6918159" cy="4392110"/>
          </a:xfrm>
          <a:prstGeom prst="rect">
            <a:avLst/>
          </a:prstGeom>
        </p:spPr>
        <p:txBody>
          <a:bodyPr vert="horz" wrap="none" lIns="146304" tIns="91440" rIns="0" bIns="0" rtlCol="0">
            <a:noAutofit/>
          </a:bodyPr>
          <a:lstStyle/>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List&lt;Tuple&lt;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&gt;&gt;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int</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target)</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1, 1). </a:t>
            </a:r>
            <a:r>
              <a:rPr lang="en-US" sz="900" spc="50">
                <a:solidFill>
                  <a:srgbClr val="FF0000"/>
                </a:solidFill>
                <a:latin typeface="Segoe UI Semilight" panose="020B0402040204020203" pitchFamily="34" charset="0"/>
                <a:cs typeface="Segoe UI Semilight" panose="020B0402040204020203" pitchFamily="34" charset="0"/>
              </a:rPr>
              <a:t>2Sum Returns { [0, 1] }. So far we have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1 (</a:t>
            </a:r>
            <a:r>
              <a:rPr lang="en-US" sz="900" b="1" spc="50">
                <a:solidFill>
                  <a:srgbClr val="00B050"/>
                </a:solidFill>
                <a:latin typeface="Segoe UI Semilight" panose="020B0402040204020203" pitchFamily="34" charset="0"/>
                <a:cs typeface="Segoe UI Semilight" panose="020B0402040204020203" pitchFamily="34" charset="0"/>
              </a:rPr>
              <a:t>SKIPPED</a:t>
            </a: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2, 1). 2Sum Returns { [0, 1] }. We again get { [-1, 0, 1] }</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2</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0</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3, 0)</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3</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-1</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4, -1)</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r>
              <a:rPr lang="en-US" sz="900" b="1"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Iteration: 4</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Target = -(current element) = -5</a:t>
            </a:r>
          </a:p>
          <a:p>
            <a:pPr>
              <a:lnSpc>
                <a:spcPct val="110000"/>
              </a:lnSpc>
            </a:pP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Call </a:t>
            </a:r>
            <a:r>
              <a:rPr lang="en-US" sz="900" b="1"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GetTwoSum</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arr</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5, -5), of course this iteration does not return any thing as </a:t>
            </a:r>
            <a:r>
              <a:rPr lang="en-US" sz="900" spc="5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startIndex</a:t>
            </a:r>
            <a:r>
              <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is out of bounds.</a:t>
            </a: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a:lnSpc>
                <a:spcPct val="110000"/>
              </a:lnSpc>
            </a:pPr>
            <a:endParaRPr lang="en-US" sz="900" spc="5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sp>
        <p:nvSpPr>
          <p:cNvPr id="19" name="Rectangle 18">
            <a:extLst/>
          </p:cNvPr>
          <p:cNvSpPr/>
          <p:nvPr/>
        </p:nvSpPr>
        <p:spPr>
          <a:xfrm>
            <a:off x="228224"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0" name="Rectangle 19">
            <a:extLst/>
          </p:cNvPr>
          <p:cNvSpPr/>
          <p:nvPr/>
        </p:nvSpPr>
        <p:spPr>
          <a:xfrm>
            <a:off x="890239" y="4342062"/>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1" name="Rectangle 20">
            <a:extLst/>
          </p:cNvPr>
          <p:cNvSpPr/>
          <p:nvPr/>
        </p:nvSpPr>
        <p:spPr>
          <a:xfrm>
            <a:off x="2193661"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1</a:t>
            </a:r>
          </a:p>
        </p:txBody>
      </p:sp>
      <p:sp>
        <p:nvSpPr>
          <p:cNvPr id="22" name="Rectangle 21">
            <a:extLst/>
          </p:cNvPr>
          <p:cNvSpPr/>
          <p:nvPr/>
        </p:nvSpPr>
        <p:spPr>
          <a:xfrm>
            <a:off x="1541950" y="435698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0</a:t>
            </a:r>
          </a:p>
        </p:txBody>
      </p:sp>
      <p:sp>
        <p:nvSpPr>
          <p:cNvPr id="23" name="TextBox 22">
            <a:extLst/>
          </p:cNvPr>
          <p:cNvSpPr txBox="1"/>
          <p:nvPr/>
        </p:nvSpPr>
        <p:spPr>
          <a:xfrm>
            <a:off x="302447"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0</a:t>
            </a:r>
          </a:p>
        </p:txBody>
      </p:sp>
      <p:sp>
        <p:nvSpPr>
          <p:cNvPr id="24" name="TextBox 23">
            <a:extLst/>
          </p:cNvPr>
          <p:cNvSpPr txBox="1"/>
          <p:nvPr/>
        </p:nvSpPr>
        <p:spPr>
          <a:xfrm>
            <a:off x="975942"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1</a:t>
            </a:r>
          </a:p>
        </p:txBody>
      </p:sp>
      <p:sp>
        <p:nvSpPr>
          <p:cNvPr id="25" name="TextBox 24">
            <a:extLst/>
          </p:cNvPr>
          <p:cNvSpPr txBox="1"/>
          <p:nvPr/>
        </p:nvSpPr>
        <p:spPr>
          <a:xfrm>
            <a:off x="1627395"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2</a:t>
            </a:r>
          </a:p>
        </p:txBody>
      </p:sp>
      <p:sp>
        <p:nvSpPr>
          <p:cNvPr id="26" name="TextBox 25">
            <a:extLst/>
          </p:cNvPr>
          <p:cNvSpPr txBox="1"/>
          <p:nvPr/>
        </p:nvSpPr>
        <p:spPr>
          <a:xfrm>
            <a:off x="2285781" y="3982647"/>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3</a:t>
            </a:r>
          </a:p>
        </p:txBody>
      </p:sp>
      <p:sp>
        <p:nvSpPr>
          <p:cNvPr id="13" name="Rectangle 12">
            <a:extLst/>
          </p:cNvPr>
          <p:cNvSpPr/>
          <p:nvPr/>
        </p:nvSpPr>
        <p:spPr>
          <a:xfrm>
            <a:off x="2875455" y="434093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536948"/>
            <a:r>
              <a:rPr lang="en-US" sz="2130">
                <a:gradFill>
                  <a:gsLst>
                    <a:gs pos="53097">
                      <a:srgbClr val="737373"/>
                    </a:gs>
                    <a:gs pos="29000">
                      <a:srgbClr val="737373"/>
                    </a:gs>
                  </a:gsLst>
                  <a:lin ang="5400000" scaled="1"/>
                </a:gradFill>
                <a:latin typeface="Segoe UI Semilight"/>
              </a:rPr>
              <a:t>5</a:t>
            </a:r>
          </a:p>
        </p:txBody>
      </p:sp>
      <p:sp>
        <p:nvSpPr>
          <p:cNvPr id="14" name="TextBox 13">
            <a:extLst/>
          </p:cNvPr>
          <p:cNvSpPr txBox="1"/>
          <p:nvPr/>
        </p:nvSpPr>
        <p:spPr>
          <a:xfrm>
            <a:off x="2967575" y="3966605"/>
            <a:ext cx="402563" cy="436313"/>
          </a:xfrm>
          <a:prstGeom prst="rect">
            <a:avLst/>
          </a:prstGeom>
        </p:spPr>
        <p:txBody>
          <a:bodyPr vert="horz" wrap="none" lIns="143428" tIns="89642" rIns="0" bIns="0" rtlCol="0">
            <a:noAutofit/>
          </a:bodyPr>
          <a:lstStyle/>
          <a:p>
            <a:pPr defTabSz="536948">
              <a:lnSpc>
                <a:spcPct val="110000"/>
              </a:lnSpc>
              <a:spcBef>
                <a:spcPts val="1961"/>
              </a:spcBef>
            </a:pPr>
            <a:r>
              <a:rPr lang="en-US" sz="1372" spc="49">
                <a:solidFill>
                  <a:srgbClr val="004B50"/>
                </a:solidFill>
                <a:latin typeface="Segoe UI Semilight" panose="020B0402040204020203" pitchFamily="34" charset="0"/>
                <a:cs typeface="Segoe UI Semilight" panose="020B0402040204020203" pitchFamily="34" charset="0"/>
              </a:rPr>
              <a:t>4</a:t>
            </a:r>
          </a:p>
        </p:txBody>
      </p:sp>
    </p:spTree>
    <p:extLst>
      <p:ext uri="{BB962C8B-B14F-4D97-AF65-F5344CB8AC3E}">
        <p14:creationId xmlns:p14="http://schemas.microsoft.com/office/powerpoint/2010/main" val="15370232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Space complexity, n is the size of the array</a:t>
                </a:r>
              </a:p>
              <a:p>
                <a:pPr lvl="1"/>
                <a:r>
                  <a:rPr lang="en-US"/>
                  <a:t>O(n), for a </a:t>
                </a:r>
                <a:r>
                  <a:rPr lang="en-US" err="1"/>
                  <a:t>HashSet</a:t>
                </a:r>
                <a:r>
                  <a:rPr lang="en-US"/>
                  <a:t>/Dictionary for 2Sum</a:t>
                </a:r>
              </a:p>
              <a:p>
                <a:r>
                  <a:rPr lang="en-US"/>
                  <a:t>Time complexity</a:t>
                </a:r>
              </a:p>
              <a:p>
                <a:pPr marL="163401" lvl="1" indent="0">
                  <a:buNone/>
                </a:pPr>
                <a:r>
                  <a:rPr lang="en-US"/>
                  <a:t>	O(</a:t>
                </a:r>
                <a14:m>
                  <m:oMath xmlns:m="http://schemas.openxmlformats.org/officeDocument/2006/math">
                    <m:r>
                      <a:rPr lang="en-US" i="1" dirty="0">
                        <a:latin typeface="Cambria Math" panose="02040503050406030204" pitchFamily="18" charset="0"/>
                      </a:rPr>
                      <m:t>𝑛</m:t>
                    </m:r>
                    <m:func>
                      <m:funcPr>
                        <m:ctrlPr>
                          <a:rPr lang="en-US" i="1" dirty="0">
                            <a:latin typeface="Cambria Math" panose="02040503050406030204" pitchFamily="18" charset="0"/>
                          </a:rPr>
                        </m:ctrlPr>
                      </m:funcPr>
                      <m:fName>
                        <m:r>
                          <m:rPr>
                            <m:sty m:val="p"/>
                          </m:rPr>
                          <a:rPr lang="en-US" dirty="0">
                            <a:latin typeface="Cambria Math" panose="02040503050406030204" pitchFamily="18" charset="0"/>
                          </a:rPr>
                          <m:t>log</m:t>
                        </m:r>
                      </m:fName>
                      <m:e>
                        <m:r>
                          <a:rPr lang="en-US" i="1" dirty="0">
                            <a:latin typeface="Cambria Math" panose="02040503050406030204" pitchFamily="18" charset="0"/>
                          </a:rPr>
                          <m:t>𝑛</m:t>
                        </m:r>
                      </m:e>
                    </m:func>
                  </m:oMath>
                </a14:m>
                <a:r>
                  <a:rPr lang="en-US"/>
                  <a:t>) for sorting</a:t>
                </a:r>
              </a:p>
              <a:p>
                <a:pPr marL="163401" lvl="1" indent="0">
                  <a:buNone/>
                </a:pPr>
                <a:r>
                  <a:rPr lang="en-US"/>
                  <a:t>	O(</a:t>
                </a:r>
                <a14:m>
                  <m:oMath xmlns:m="http://schemas.openxmlformats.org/officeDocument/2006/math">
                    <m:r>
                      <a:rPr lang="en-US" i="1" dirty="0">
                        <a:latin typeface="Cambria Math" panose="02040503050406030204" pitchFamily="18" charset="0"/>
                      </a:rPr>
                      <m:t>𝑛</m:t>
                    </m:r>
                  </m:oMath>
                </a14:m>
                <a:r>
                  <a:rPr lang="en-US"/>
                  <a:t> * </a:t>
                </a:r>
                <a14:m>
                  <m:oMath xmlns:m="http://schemas.openxmlformats.org/officeDocument/2006/math">
                    <m:r>
                      <a:rPr lang="en-US" i="1" dirty="0">
                        <a:latin typeface="Cambria Math" panose="02040503050406030204" pitchFamily="18" charset="0"/>
                      </a:rPr>
                      <m:t>𝑛</m:t>
                    </m:r>
                  </m:oMath>
                </a14:m>
                <a:r>
                  <a:rPr lang="en-US"/>
                  <a:t>) = O(</a:t>
                </a:r>
                <a14:m>
                  <m:oMath xmlns:m="http://schemas.openxmlformats.org/officeDocument/2006/math">
                    <m:sSup>
                      <m:sSupPr>
                        <m:ctrlPr>
                          <a:rPr lang="en-US" b="0" i="1" dirty="0" smtClean="0">
                            <a:latin typeface="Cambria Math" panose="02040503050406030204" pitchFamily="18" charset="0"/>
                          </a:rPr>
                        </m:ctrlPr>
                      </m:sSupPr>
                      <m:e>
                        <m:r>
                          <a:rPr lang="en-US" i="1" dirty="0">
                            <a:latin typeface="Cambria Math" panose="02040503050406030204" pitchFamily="18" charset="0"/>
                          </a:rPr>
                          <m:t>𝑛</m:t>
                        </m:r>
                      </m:e>
                      <m:sup>
                        <m:r>
                          <a:rPr lang="en-US" b="0" i="0" dirty="0" smtClean="0">
                            <a:latin typeface="Cambria Math" panose="02040503050406030204" pitchFamily="18" charset="0"/>
                          </a:rPr>
                          <m:t>2</m:t>
                        </m:r>
                      </m:sup>
                    </m:sSup>
                  </m:oMath>
                </a14:m>
                <a:r>
                  <a:rPr lang="en-US"/>
                  <a:t>) for calculating 2Sum while we traverse the array</a:t>
                </a:r>
              </a:p>
              <a:p>
                <a:pPr marL="163401" lvl="1" indent="0">
                  <a:buNone/>
                </a:pPr>
                <a:r>
                  <a:rPr lang="en-US"/>
                  <a:t>So, O(</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oMath>
                </a14:m>
                <a:r>
                  <a:rPr lang="en-US"/>
                  <a:t>)</a:t>
                </a:r>
              </a:p>
              <a:p>
                <a:pPr marL="163401" lvl="1" indent="0">
                  <a:buNone/>
                </a:pPr>
                <a:r>
                  <a:rPr lang="en-US"/>
                  <a:t>					</a:t>
                </a:r>
              </a:p>
              <a:p>
                <a:pPr marL="163401" lvl="1" indent="0">
                  <a:buNone/>
                </a:pPr>
                <a:endParaRPr lang="en-US"/>
              </a:p>
            </p:txBody>
          </p:sp>
        </mc:Choice>
        <mc:Fallback>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23654173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48183" y="263960"/>
            <a:ext cx="10514108" cy="1325375"/>
          </a:xfrm>
        </p:spPr>
        <p:txBody>
          <a:bodyPr>
            <a:normAutofit/>
          </a:bodyPr>
          <a:lstStyle/>
          <a:p>
            <a:r>
              <a:rPr lang="en-US"/>
              <a:t>W – Walk Through</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9538A81B-446C-4A50-B057-550B637B0641}"/>
              </a:ext>
            </a:extLst>
          </p:cNvPr>
          <p:cNvGraphicFramePr>
            <a:graphicFrameLocks noGrp="1"/>
          </p:cNvGraphicFramePr>
          <p:nvPr>
            <p:ph idx="1"/>
            <p:extLst/>
          </p:nvPr>
        </p:nvGraphicFramePr>
        <p:xfrm>
          <a:off x="371476" y="1148773"/>
          <a:ext cx="11468100" cy="56520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39934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a:t>I – Implement</a:t>
            </a: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92555408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nvPr>
        </p:nvSpPr>
        <p:spPr>
          <a:xfrm>
            <a:off x="626200" y="344749"/>
            <a:ext cx="10773080" cy="2984830"/>
          </a:xfrm>
        </p:spPr>
        <p:txBody>
          <a:bodyPr/>
          <a:lstStyle/>
          <a:p>
            <a:pPr marL="0" indent="0">
              <a:spcBef>
                <a:spcPts val="0"/>
              </a:spcBef>
              <a:buNone/>
            </a:pPr>
            <a:r>
              <a:rPr lang="en-US" sz="1400" b="1">
                <a:latin typeface="Courier New" panose="02070309020205020404" pitchFamily="49" charset="0"/>
              </a:rPr>
              <a:t>public </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 </a:t>
            </a:r>
            <a:r>
              <a:rPr lang="en-US" sz="1400" b="1" err="1">
                <a:solidFill>
                  <a:schemeClr val="accent3"/>
                </a:solidFill>
                <a:latin typeface="Courier New" panose="02070309020205020404" pitchFamily="49" charset="0"/>
              </a:rPr>
              <a:t>ThreeSum</a:t>
            </a:r>
            <a:r>
              <a:rPr lang="en-US" sz="1400" b="1">
                <a:latin typeface="Courier New" panose="02070309020205020404" pitchFamily="49" charset="0"/>
              </a:rPr>
              <a:t>(</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nums</a:t>
            </a: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if(</a:t>
            </a:r>
            <a:r>
              <a:rPr lang="en-US" sz="1400" b="1" err="1">
                <a:latin typeface="Courier New" panose="02070309020205020404" pitchFamily="49" charset="0"/>
              </a:rPr>
              <a:t>nums</a:t>
            </a:r>
            <a:r>
              <a:rPr lang="en-US" sz="1400" b="1">
                <a:latin typeface="Courier New" panose="02070309020205020404" pitchFamily="49" charset="0"/>
              </a:rPr>
              <a:t> == null)</a:t>
            </a:r>
          </a:p>
          <a:p>
            <a:pPr marL="0" indent="0">
              <a:spcBef>
                <a:spcPts val="0"/>
              </a:spcBef>
              <a:buNone/>
            </a:pPr>
            <a:r>
              <a:rPr lang="en-US" sz="1400" b="1">
                <a:latin typeface="Courier New" panose="02070309020205020404" pitchFamily="49" charset="0"/>
              </a:rPr>
              <a:t>     	throw new </a:t>
            </a:r>
            <a:r>
              <a:rPr lang="en-US" sz="1400" b="1" err="1">
                <a:latin typeface="Courier New" panose="02070309020205020404" pitchFamily="49" charset="0"/>
              </a:rPr>
              <a:t>ArgumentNullException</a:t>
            </a:r>
            <a:r>
              <a:rPr lang="en-US" sz="1400" b="1">
                <a:latin typeface="Courier New" panose="02070309020205020404" pitchFamily="49" charset="0"/>
              </a:rPr>
              <a:t>("Input array cannot be null!");</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if(</a:t>
            </a:r>
            <a:r>
              <a:rPr lang="en-US" sz="1400" b="1" err="1">
                <a:latin typeface="Courier New" panose="02070309020205020404" pitchFamily="49" charset="0"/>
              </a:rPr>
              <a:t>nums.Length</a:t>
            </a:r>
            <a:r>
              <a:rPr lang="en-US" sz="1400" b="1">
                <a:latin typeface="Courier New" panose="02070309020205020404" pitchFamily="49" charset="0"/>
              </a:rPr>
              <a:t> &lt; 3)</a:t>
            </a:r>
          </a:p>
          <a:p>
            <a:pPr marL="0" indent="0">
              <a:spcBef>
                <a:spcPts val="0"/>
              </a:spcBef>
              <a:buNone/>
            </a:pPr>
            <a:r>
              <a:rPr lang="en-US" sz="1400" b="1">
                <a:latin typeface="Courier New" panose="02070309020205020404" pitchFamily="49" charset="0"/>
              </a:rPr>
              <a:t>     	throw new </a:t>
            </a:r>
            <a:r>
              <a:rPr lang="en-US" sz="1400" b="1" err="1">
                <a:latin typeface="Courier New" panose="02070309020205020404" pitchFamily="49" charset="0"/>
              </a:rPr>
              <a:t>ArgumentException</a:t>
            </a:r>
            <a:r>
              <a:rPr lang="en-US" sz="1400" b="1">
                <a:latin typeface="Courier New" panose="02070309020205020404" pitchFamily="49" charset="0"/>
              </a:rPr>
              <a:t>("Input array cannot have size less than 3!");</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 triplets = new List&lt;</a:t>
            </a:r>
            <a:r>
              <a:rPr lang="en-US" sz="1400" b="1" err="1">
                <a:latin typeface="Courier New" panose="02070309020205020404" pitchFamily="49" charset="0"/>
              </a:rPr>
              <a:t>IList</a:t>
            </a:r>
            <a:r>
              <a:rPr lang="en-US" sz="1400" b="1">
                <a:latin typeface="Courier New" panose="02070309020205020404" pitchFamily="49" charset="0"/>
              </a:rPr>
              <a:t>&lt;</a:t>
            </a:r>
            <a:r>
              <a:rPr lang="en-US" sz="1400" b="1" err="1">
                <a:latin typeface="Courier New" panose="02070309020205020404" pitchFamily="49" charset="0"/>
              </a:rPr>
              <a:t>int</a:t>
            </a:r>
            <a:r>
              <a:rPr lang="en-US" sz="1400" b="1">
                <a:latin typeface="Courier New" panose="02070309020205020404" pitchFamily="49" charset="0"/>
              </a:rPr>
              <a:t>&gt;&gt;();</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Array.Sort</a:t>
            </a:r>
            <a:r>
              <a:rPr lang="en-US" sz="1400" b="1">
                <a:latin typeface="Courier New" panose="02070309020205020404" pitchFamily="49" charset="0"/>
              </a:rPr>
              <a:t>(</a:t>
            </a:r>
            <a:r>
              <a:rPr lang="en-US" sz="1400" b="1" err="1">
                <a:latin typeface="Courier New" panose="02070309020205020404" pitchFamily="49" charset="0"/>
              </a:rPr>
              <a:t>nums</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for(</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i</a:t>
            </a:r>
            <a:r>
              <a:rPr lang="en-US" sz="1400" b="1">
                <a:latin typeface="Courier New" panose="02070309020205020404" pitchFamily="49" charset="0"/>
              </a:rPr>
              <a:t>=0; </a:t>
            </a:r>
            <a:r>
              <a:rPr lang="en-US" sz="1400" b="1" err="1">
                <a:latin typeface="Courier New" panose="02070309020205020404" pitchFamily="49" charset="0"/>
              </a:rPr>
              <a:t>i</a:t>
            </a:r>
            <a:r>
              <a:rPr lang="en-US" sz="1400" b="1">
                <a:latin typeface="Courier New" panose="02070309020205020404" pitchFamily="49" charset="0"/>
              </a:rPr>
              <a:t>&lt;</a:t>
            </a:r>
            <a:r>
              <a:rPr lang="en-US" sz="1400" b="1" err="1">
                <a:latin typeface="Courier New" panose="02070309020205020404" pitchFamily="49" charset="0"/>
              </a:rPr>
              <a:t>nums.Length</a:t>
            </a:r>
            <a:r>
              <a:rPr lang="en-US" sz="1400" b="1">
                <a:latin typeface="Courier New" panose="02070309020205020404" pitchFamily="49" charset="0"/>
              </a:rPr>
              <a:t> - 2; </a:t>
            </a:r>
            <a:r>
              <a:rPr lang="en-US" sz="1400" b="1" err="1">
                <a:latin typeface="Courier New" panose="02070309020205020404" pitchFamily="49" charset="0"/>
              </a:rPr>
              <a:t>i</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if (</a:t>
            </a:r>
            <a:r>
              <a:rPr lang="en-US" sz="1400" b="1" err="1">
                <a:latin typeface="Courier New" panose="02070309020205020404" pitchFamily="49" charset="0"/>
              </a:rPr>
              <a:t>i</a:t>
            </a:r>
            <a:r>
              <a:rPr lang="en-US" sz="1400" b="1">
                <a:latin typeface="Courier New" panose="02070309020205020404" pitchFamily="49" charset="0"/>
              </a:rPr>
              <a:t> &gt; 0 &amp;&amp; </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 == </a:t>
            </a:r>
            <a:r>
              <a:rPr lang="en-US" sz="1400" b="1" err="1">
                <a:latin typeface="Courier New" panose="02070309020205020404" pitchFamily="49" charset="0"/>
              </a:rPr>
              <a:t>nums</a:t>
            </a:r>
            <a:r>
              <a:rPr lang="en-US" sz="1400" b="1">
                <a:latin typeface="Courier New" panose="02070309020205020404" pitchFamily="49" charset="0"/>
              </a:rPr>
              <a:t>[i-1])</a:t>
            </a:r>
          </a:p>
          <a:p>
            <a:pPr marL="0" indent="0">
              <a:spcBef>
                <a:spcPts val="0"/>
              </a:spcBef>
              <a:buNone/>
            </a:pPr>
            <a:r>
              <a:rPr lang="en-US" sz="1400" b="1">
                <a:latin typeface="Courier New" panose="02070309020205020404" pitchFamily="49" charset="0"/>
              </a:rPr>
              <a:t>			continue;</a:t>
            </a:r>
          </a:p>
          <a:p>
            <a:pPr marL="0" indent="0">
              <a:spcBef>
                <a:spcPts val="0"/>
              </a:spcBef>
              <a:buNone/>
            </a:pPr>
            <a:r>
              <a:rPr lang="en-US" sz="1400" b="1">
                <a:latin typeface="Courier New" panose="02070309020205020404" pitchFamily="49" charset="0"/>
              </a:rPr>
              <a:t>		List&lt;Tuple&lt;</a:t>
            </a:r>
            <a:r>
              <a:rPr lang="en-US" sz="1400" b="1" err="1">
                <a:latin typeface="Courier New" panose="02070309020205020404" pitchFamily="49" charset="0"/>
              </a:rPr>
              <a:t>int</a:t>
            </a:r>
            <a:r>
              <a:rPr lang="en-US" sz="1400" b="1">
                <a:latin typeface="Courier New" panose="02070309020205020404" pitchFamily="49" charset="0"/>
              </a:rPr>
              <a:t>, </a:t>
            </a:r>
            <a:r>
              <a:rPr lang="en-US" sz="1400" b="1" err="1">
                <a:latin typeface="Courier New" panose="02070309020205020404" pitchFamily="49" charset="0"/>
              </a:rPr>
              <a:t>int</a:t>
            </a:r>
            <a:r>
              <a:rPr lang="en-US" sz="1400" b="1">
                <a:latin typeface="Courier New" panose="02070309020205020404" pitchFamily="49" charset="0"/>
              </a:rPr>
              <a:t>&gt;&gt; result = </a:t>
            </a:r>
            <a:r>
              <a:rPr lang="en-US" sz="1400" b="1" err="1">
                <a:solidFill>
                  <a:schemeClr val="accent3"/>
                </a:solidFill>
                <a:latin typeface="Courier New" panose="02070309020205020404" pitchFamily="49" charset="0"/>
              </a:rPr>
              <a:t>TwoSum</a:t>
            </a:r>
            <a:r>
              <a:rPr lang="en-US" sz="1400" b="1">
                <a:latin typeface="Courier New" panose="02070309020205020404" pitchFamily="49" charset="0"/>
              </a:rPr>
              <a:t>(</a:t>
            </a:r>
            <a:r>
              <a:rPr lang="en-US" sz="1400" b="1" err="1">
                <a:latin typeface="Courier New" panose="02070309020205020404" pitchFamily="49" charset="0"/>
              </a:rPr>
              <a:t>nums</a:t>
            </a:r>
            <a:r>
              <a:rPr lang="en-US" sz="1400" b="1">
                <a:latin typeface="Courier New" panose="02070309020205020404" pitchFamily="49" charset="0"/>
              </a:rPr>
              <a:t>, i+1, -</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foreach</a:t>
            </a:r>
            <a:r>
              <a:rPr lang="en-US" sz="1400" b="1">
                <a:latin typeface="Courier New" panose="02070309020205020404" pitchFamily="49" charset="0"/>
              </a:rPr>
              <a:t>(</a:t>
            </a:r>
            <a:r>
              <a:rPr lang="en-US" sz="1400" b="1" err="1">
                <a:latin typeface="Courier New" panose="02070309020205020404" pitchFamily="49" charset="0"/>
              </a:rPr>
              <a:t>var</a:t>
            </a:r>
            <a:r>
              <a:rPr lang="en-US" sz="1400" b="1">
                <a:latin typeface="Courier New" panose="02070309020205020404" pitchFamily="49" charset="0"/>
              </a:rPr>
              <a:t> couple in result)</a:t>
            </a:r>
          </a:p>
          <a:p>
            <a:pPr marL="0" indent="0">
              <a:spcBef>
                <a:spcPts val="0"/>
              </a:spcBef>
              <a:buNone/>
            </a:pPr>
            <a:r>
              <a:rPr lang="en-US" sz="1400" b="1">
                <a:latin typeface="Courier New" panose="02070309020205020404" pitchFamily="49" charset="0"/>
              </a:rPr>
              <a:t>			</a:t>
            </a:r>
            <a:r>
              <a:rPr lang="en-US" sz="1400" b="1" err="1">
                <a:latin typeface="Courier New" panose="02070309020205020404" pitchFamily="49" charset="0"/>
              </a:rPr>
              <a:t>triplets.Add</a:t>
            </a:r>
            <a:r>
              <a:rPr lang="en-US" sz="1400" b="1">
                <a:latin typeface="Courier New" panose="02070309020205020404" pitchFamily="49" charset="0"/>
              </a:rPr>
              <a:t>(new List&lt;</a:t>
            </a:r>
            <a:r>
              <a:rPr lang="en-US" sz="1400" b="1" err="1">
                <a:latin typeface="Courier New" panose="02070309020205020404" pitchFamily="49" charset="0"/>
              </a:rPr>
              <a:t>int</a:t>
            </a:r>
            <a:r>
              <a:rPr lang="en-US" sz="1400" b="1">
                <a:latin typeface="Courier New" panose="02070309020205020404" pitchFamily="49" charset="0"/>
              </a:rPr>
              <a:t>&gt;(){</a:t>
            </a:r>
            <a:r>
              <a:rPr lang="en-US" sz="1400" b="1" err="1">
                <a:latin typeface="Courier New" panose="02070309020205020404" pitchFamily="49" charset="0"/>
              </a:rPr>
              <a:t>nums</a:t>
            </a:r>
            <a:r>
              <a:rPr lang="en-US" sz="1400" b="1">
                <a:latin typeface="Courier New" panose="02070309020205020404" pitchFamily="49" charset="0"/>
              </a:rPr>
              <a:t>[</a:t>
            </a:r>
            <a:r>
              <a:rPr lang="en-US" sz="1400" b="1" err="1">
                <a:latin typeface="Courier New" panose="02070309020205020404" pitchFamily="49" charset="0"/>
              </a:rPr>
              <a:t>i</a:t>
            </a:r>
            <a:r>
              <a:rPr lang="en-US" sz="1400" b="1">
                <a:latin typeface="Courier New" panose="02070309020205020404" pitchFamily="49" charset="0"/>
              </a:rPr>
              <a:t>], couple.Item1, couple.Item2});</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a:t>
            </a:r>
          </a:p>
          <a:p>
            <a:pPr marL="0" indent="0">
              <a:spcBef>
                <a:spcPts val="0"/>
              </a:spcBef>
              <a:buNone/>
            </a:pPr>
            <a:r>
              <a:rPr lang="en-US" sz="1400" b="1">
                <a:latin typeface="Courier New" panose="02070309020205020404" pitchFamily="49" charset="0"/>
              </a:rPr>
              <a:t>	return triplets;</a:t>
            </a:r>
          </a:p>
          <a:p>
            <a:pPr marL="0" indent="0">
              <a:spcBef>
                <a:spcPts val="0"/>
              </a:spcBef>
              <a:buNone/>
            </a:pPr>
            <a:r>
              <a:rPr lang="en-US" sz="1400" b="1">
                <a:latin typeface="Courier New" panose="02070309020205020404" pitchFamily="49" charset="0"/>
              </a:rPr>
              <a:t>}</a:t>
            </a:r>
          </a:p>
        </p:txBody>
      </p:sp>
    </p:spTree>
    <p:extLst>
      <p:ext uri="{BB962C8B-B14F-4D97-AF65-F5344CB8AC3E}">
        <p14:creationId xmlns:p14="http://schemas.microsoft.com/office/powerpoint/2010/main" val="29584493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CCEE51B-E53B-4334-BD4D-5234665BACBC}"/>
              </a:ext>
            </a:extLst>
          </p:cNvPr>
          <p:cNvSpPr>
            <a:spLocks noGrp="1"/>
          </p:cNvSpPr>
          <p:nvPr>
            <p:ph type="body" sz="quarter" idx="16"/>
            <p:extLst>
              <p:ext uri="{D42A27DB-BD31-4B8C-83A1-F6EECF244321}">
                <p14:modId xmlns:p14="http://schemas.microsoft.com/office/powerpoint/2010/main" val="479799810"/>
              </p:ext>
            </p:extLst>
          </p:nvPr>
        </p:nvSpPr>
        <p:spPr>
          <a:xfrm>
            <a:off x="632214" y="329863"/>
            <a:ext cx="10773080" cy="5781675"/>
          </a:xfrm>
        </p:spPr>
        <p:txBody>
          <a:bodyPr vert="horz" lIns="0" tIns="0" rIns="0" bIns="0" rtlCol="0" anchor="t">
            <a:noAutofit/>
          </a:bodyPr>
          <a:lstStyle/>
          <a:p>
            <a:pPr marL="0" indent="0">
              <a:spcBef>
                <a:spcPts val="0"/>
              </a:spcBef>
              <a:buNone/>
            </a:pPr>
            <a:r>
              <a:rPr lang="en-US" sz="1568" b="1">
                <a:latin typeface="Courier New" panose="02070309020205020404" pitchFamily="49" charset="0"/>
              </a:rPr>
              <a:t> private List&lt;Tuple&lt;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&gt;&gt; </a:t>
            </a:r>
            <a:r>
              <a:rPr lang="en-US" sz="1568" b="1" err="1">
                <a:solidFill>
                  <a:schemeClr val="accent3"/>
                </a:solidFill>
                <a:latin typeface="Courier New" panose="02070309020205020404" pitchFamily="49" charset="0"/>
              </a:rPr>
              <a:t>TwoSum</a:t>
            </a:r>
            <a:r>
              <a:rPr lang="en-US" sz="1568" b="1">
                <a:latin typeface="Courier New" panose="02070309020205020404" pitchFamily="49" charset="0"/>
              </a:rPr>
              <a: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nums</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startIndex</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 target)</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List&lt;Tuple&lt;</a:t>
            </a:r>
            <a:r>
              <a:rPr lang="en-US" sz="1550" b="1" err="1">
                <a:latin typeface="Courier New" panose="02070309020205020404" pitchFamily="49" charset="0"/>
              </a:rPr>
              <a:t>int</a:t>
            </a:r>
            <a:r>
              <a:rPr lang="en-US" sz="1550" b="1">
                <a:latin typeface="Courier New" panose="02070309020205020404" pitchFamily="49" charset="0"/>
              </a:rPr>
              <a:t>, </a:t>
            </a:r>
            <a:r>
              <a:rPr lang="en-US" sz="1550" b="1" err="1">
                <a:latin typeface="Courier New" panose="02070309020205020404" pitchFamily="49" charset="0"/>
              </a:rPr>
              <a:t>int</a:t>
            </a:r>
            <a:r>
              <a:rPr lang="en-US" sz="1550" b="1">
                <a:latin typeface="Courier New" panose="02070309020205020404" pitchFamily="49" charset="0"/>
              </a:rPr>
              <a:t>&gt;&gt; result = new List&lt;Tuple&lt;</a:t>
            </a:r>
            <a:r>
              <a:rPr lang="en-US" sz="1550" b="1" err="1">
                <a:latin typeface="Courier New" panose="02070309020205020404" pitchFamily="49" charset="0"/>
              </a:rPr>
              <a:t>int</a:t>
            </a:r>
            <a:r>
              <a:rPr lang="en-US" sz="1550" b="1">
                <a:latin typeface="Courier New" panose="02070309020205020404" pitchFamily="49" charset="0"/>
              </a:rPr>
              <a:t>, int&gt;&gt;();</a:t>
            </a:r>
            <a:endParaRPr lang="en-US" sz="1550" b="1">
              <a:latin typeface="Courier New" panose="02070309020205020404" pitchFamily="49" charset="0"/>
              <a:cs typeface="Courier New"/>
            </a:endParaRPr>
          </a:p>
          <a:p>
            <a:pPr marL="166370" indent="-166370">
              <a:spcBef>
                <a:spcPts val="0"/>
              </a:spcBef>
              <a:buNone/>
            </a:pPr>
            <a:r>
              <a:rPr lang="en-US" sz="1550" b="1">
                <a:latin typeface="Courier New" panose="02070309020205020404" pitchFamily="49" charset="0"/>
                <a:cs typeface="Courier New"/>
              </a:rPr>
              <a:t>    </a:t>
            </a:r>
            <a:r>
              <a:rPr lang="en-US" sz="1550" b="1" err="1">
                <a:latin typeface="Courier New" panose="02070309020205020404" pitchFamily="49" charset="0"/>
                <a:cs typeface="Courier New"/>
              </a:rPr>
              <a:t>HashSet</a:t>
            </a:r>
            <a:r>
              <a:rPr lang="en-US" sz="1550" b="1">
                <a:latin typeface="Courier New" panose="02070309020205020404" pitchFamily="49" charset="0"/>
                <a:cs typeface="Courier New"/>
              </a:rPr>
              <a:t>&lt;</a:t>
            </a:r>
            <a:r>
              <a:rPr lang="en-US" sz="1550" b="1" err="1">
                <a:latin typeface="Courier New" panose="02070309020205020404" pitchFamily="49" charset="0"/>
                <a:cs typeface="Courier New"/>
              </a:rPr>
              <a:t>int</a:t>
            </a:r>
            <a:r>
              <a:rPr lang="en-US" sz="1550" b="1">
                <a:latin typeface="Courier New" panose="02070309020205020404" pitchFamily="49" charset="0"/>
                <a:cs typeface="Courier New"/>
              </a:rPr>
              <a:t>&gt; map = new </a:t>
            </a:r>
            <a:r>
              <a:rPr lang="en-US" sz="1550" b="1" err="1">
                <a:latin typeface="Courier New" panose="02070309020205020404" pitchFamily="49" charset="0"/>
                <a:cs typeface="Courier New"/>
              </a:rPr>
              <a:t>HashSet</a:t>
            </a:r>
            <a:r>
              <a:rPr lang="en-US" sz="1550" b="1">
                <a:latin typeface="Courier New" panose="02070309020205020404" pitchFamily="49" charset="0"/>
                <a:cs typeface="Courier New"/>
              </a:rPr>
              <a:t>&lt;</a:t>
            </a:r>
            <a:r>
              <a:rPr lang="en-US" sz="1550" b="1" err="1">
                <a:latin typeface="Courier New" panose="02070309020205020404" pitchFamily="49" charset="0"/>
                <a:cs typeface="Courier New"/>
              </a:rPr>
              <a:t>int</a:t>
            </a:r>
            <a:r>
              <a:rPr lang="en-US" sz="1550" b="1">
                <a:latin typeface="Courier New" panose="02070309020205020404" pitchFamily="49" charset="0"/>
                <a:cs typeface="Courier New"/>
              </a:rPr>
              <a:t>&gt;();</a:t>
            </a:r>
            <a:endParaRPr lang="en-US" sz="1550">
              <a:solidFill>
                <a:schemeClr val="tx1"/>
              </a:solidFill>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for(</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a:t>
            </a:r>
            <a:r>
              <a:rPr lang="en-US" sz="1568" b="1" err="1">
                <a:latin typeface="Courier New" panose="02070309020205020404" pitchFamily="49" charset="0"/>
              </a:rPr>
              <a:t>startIndex</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&lt;</a:t>
            </a:r>
            <a:r>
              <a:rPr lang="en-US" sz="1568" b="1" err="1">
                <a:latin typeface="Courier New" panose="02070309020205020404" pitchFamily="49" charset="0"/>
              </a:rPr>
              <a:t>nums.Length</a:t>
            </a:r>
            <a:r>
              <a:rPr lang="en-US" sz="1568" b="1">
                <a:latin typeface="Courier New" panose="02070309020205020404" pitchFamily="49" charset="0"/>
              </a:rPr>
              <a:t>; </a:t>
            </a:r>
            <a:r>
              <a:rPr lang="en-US" sz="1568" b="1" err="1">
                <a:latin typeface="Courier New" panose="02070309020205020404" pitchFamily="49" charset="0"/>
              </a:rPr>
              <a:t>i</a:t>
            </a:r>
            <a:r>
              <a:rPr lang="en-US" sz="1568" b="1">
                <a:latin typeface="Courier New" panose="02070309020205020404" pitchFamily="49" charset="0"/>
              </a:rPr>
              <a:t>++)</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a:t>
            </a:r>
            <a:r>
              <a:rPr lang="en-US" sz="1550" b="1" err="1">
                <a:latin typeface="Courier New" panose="02070309020205020404" pitchFamily="49" charset="0"/>
              </a:rPr>
              <a:t>int</a:t>
            </a:r>
            <a:r>
              <a:rPr lang="en-US" sz="1550" b="1">
                <a:latin typeface="Courier New" panose="02070309020205020404" pitchFamily="49" charset="0"/>
              </a:rPr>
              <a:t> lookup = target - </a:t>
            </a:r>
            <a:r>
              <a:rPr lang="en-US" sz="1550" b="1" err="1">
                <a:latin typeface="Courier New" panose="02070309020205020404" pitchFamily="49" charset="0"/>
              </a:rPr>
              <a:t>nums</a:t>
            </a:r>
            <a:r>
              <a:rPr lang="en-US" sz="1550" b="1">
                <a:latin typeface="Courier New" panose="02070309020205020404" pitchFamily="49" charset="0"/>
              </a:rPr>
              <a:t>[</a:t>
            </a:r>
            <a:r>
              <a:rPr lang="en-US" sz="1550" b="1" err="1">
                <a:latin typeface="Courier New" panose="02070309020205020404" pitchFamily="49" charset="0"/>
              </a:rPr>
              <a:t>i</a:t>
            </a:r>
            <a:r>
              <a:rPr lang="en-US" sz="1550" b="1">
                <a:latin typeface="Courier New" panose="02070309020205020404" pitchFamily="49" charset="0"/>
              </a:rPr>
              <a:t>];</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if(</a:t>
            </a:r>
            <a:r>
              <a:rPr lang="en-US" sz="1550" b="1" err="1">
                <a:latin typeface="Courier New" panose="02070309020205020404" pitchFamily="49" charset="0"/>
              </a:rPr>
              <a:t>map.Contains</a:t>
            </a:r>
            <a:r>
              <a:rPr lang="en-US" sz="1550" b="1">
                <a:latin typeface="Courier New" panose="02070309020205020404" pitchFamily="49" charset="0"/>
              </a:rPr>
              <a:t>(lookup))</a:t>
            </a:r>
            <a:endParaRPr lang="en-US" sz="1550" b="1">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a:t>
            </a:r>
            <a:r>
              <a:rPr lang="en-US" sz="1568" b="1" err="1">
                <a:latin typeface="Courier New" panose="02070309020205020404" pitchFamily="49" charset="0"/>
              </a:rPr>
              <a:t>var</a:t>
            </a:r>
            <a:r>
              <a:rPr lang="en-US" sz="1568" b="1">
                <a:latin typeface="Courier New" panose="02070309020205020404" pitchFamily="49" charset="0"/>
              </a:rPr>
              <a:t> res = new Tuple&lt;</a:t>
            </a:r>
            <a:r>
              <a:rPr lang="en-US" sz="1568" b="1" err="1">
                <a:latin typeface="Courier New" panose="02070309020205020404" pitchFamily="49" charset="0"/>
              </a:rPr>
              <a:t>int</a:t>
            </a:r>
            <a:r>
              <a:rPr lang="en-US" sz="1568" b="1">
                <a:latin typeface="Courier New" panose="02070309020205020404" pitchFamily="49" charset="0"/>
              </a:rPr>
              <a:t>, </a:t>
            </a:r>
            <a:r>
              <a:rPr lang="en-US" sz="1568" b="1" err="1">
                <a:latin typeface="Courier New" panose="02070309020205020404" pitchFamily="49" charset="0"/>
              </a:rPr>
              <a:t>int</a:t>
            </a:r>
            <a:r>
              <a:rPr lang="en-US" sz="1568" b="1">
                <a:latin typeface="Courier New" panose="02070309020205020404" pitchFamily="49" charset="0"/>
              </a:rPr>
              <a:t>&gt;(lookup, </a:t>
            </a:r>
            <a:r>
              <a:rPr lang="en-US" sz="1568" b="1" err="1">
                <a:latin typeface="Courier New" panose="02070309020205020404" pitchFamily="49" charset="0"/>
              </a:rPr>
              <a:t>nums</a:t>
            </a:r>
            <a:r>
              <a:rPr lang="en-US" sz="1568" b="1">
                <a:latin typeface="Courier New" panose="02070309020205020404" pitchFamily="49" charset="0"/>
              </a:rPr>
              <a:t>[</a:t>
            </a:r>
            <a:r>
              <a:rPr lang="en-US" sz="1568" b="1" err="1">
                <a:latin typeface="Courier New" panose="02070309020205020404" pitchFamily="49" charset="0"/>
              </a:rPr>
              <a:t>i</a:t>
            </a:r>
            <a:r>
              <a:rPr lang="en-US" sz="1568" b="1">
                <a:latin typeface="Courier New" panose="02070309020205020404" pitchFamily="49" charset="0"/>
              </a:rPr>
              <a:t>]);</a:t>
            </a:r>
          </a:p>
          <a:p>
            <a:pPr marL="0" indent="0">
              <a:spcBef>
                <a:spcPts val="0"/>
              </a:spcBef>
              <a:buNone/>
            </a:pPr>
            <a:r>
              <a:rPr lang="en-US" sz="1568" b="1">
                <a:latin typeface="Courier New" panose="02070309020205020404" pitchFamily="49" charset="0"/>
              </a:rPr>
              <a:t>			if(!</a:t>
            </a:r>
            <a:r>
              <a:rPr lang="en-US" sz="1568" b="1" err="1">
                <a:latin typeface="Courier New" panose="02070309020205020404" pitchFamily="49" charset="0"/>
              </a:rPr>
              <a:t>result.Contains</a:t>
            </a:r>
            <a:r>
              <a:rPr lang="en-US" sz="1568" b="1">
                <a:latin typeface="Courier New" panose="02070309020205020404" pitchFamily="49" charset="0"/>
              </a:rPr>
              <a:t>(res))</a:t>
            </a:r>
          </a:p>
          <a:p>
            <a:pPr marL="0" indent="0">
              <a:spcBef>
                <a:spcPts val="0"/>
              </a:spcBef>
              <a:buNone/>
            </a:pPr>
            <a:r>
              <a:rPr lang="en-US" sz="1568" b="1">
                <a:latin typeface="Courier New" panose="02070309020205020404" pitchFamily="49" charset="0"/>
              </a:rPr>
              <a:t>				</a:t>
            </a:r>
            <a:r>
              <a:rPr lang="en-US" sz="1568" b="1" err="1">
                <a:latin typeface="Courier New" panose="02070309020205020404" pitchFamily="49" charset="0"/>
              </a:rPr>
              <a:t>result.Add</a:t>
            </a:r>
            <a:r>
              <a:rPr lang="en-US" sz="1568" b="1">
                <a:latin typeface="Courier New" panose="02070309020205020404" pitchFamily="49" charset="0"/>
              </a:rPr>
              <a:t>(res)</a:t>
            </a:r>
          </a:p>
          <a:p>
            <a:pPr marL="0" indent="0">
              <a:spcBef>
                <a:spcPts val="0"/>
              </a:spcBef>
              <a:buNone/>
            </a:pPr>
            <a:r>
              <a:rPr lang="en-US" sz="1568" b="1">
                <a:latin typeface="Courier New" panose="02070309020205020404" pitchFamily="49" charset="0"/>
              </a:rPr>
              <a:t>		}</a:t>
            </a:r>
          </a:p>
          <a:p>
            <a:pPr marL="0" indent="0">
              <a:spcBef>
                <a:spcPts val="0"/>
              </a:spcBef>
              <a:buNone/>
            </a:pPr>
            <a:r>
              <a:rPr lang="en-US" sz="1550" b="1">
                <a:latin typeface="Courier New" panose="02070309020205020404" pitchFamily="49" charset="0"/>
              </a:rPr>
              <a:t>		else</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a:t>
            </a:r>
            <a:endParaRPr lang="en-US" sz="1550" b="1">
              <a:latin typeface="Courier New" panose="02070309020205020404" pitchFamily="49" charset="0"/>
              <a:cs typeface="Courier New"/>
            </a:endParaRPr>
          </a:p>
          <a:p>
            <a:pPr marL="0" indent="0">
              <a:spcBef>
                <a:spcPts val="0"/>
              </a:spcBef>
              <a:buNone/>
            </a:pPr>
            <a:r>
              <a:rPr lang="en-US" sz="1550" b="1">
                <a:latin typeface="Courier New" panose="02070309020205020404" pitchFamily="49" charset="0"/>
              </a:rPr>
              <a:t>			</a:t>
            </a:r>
            <a:r>
              <a:rPr lang="en-US" sz="1550" b="1" err="1">
                <a:latin typeface="Courier New" panose="02070309020205020404" pitchFamily="49" charset="0"/>
              </a:rPr>
              <a:t>map.Add</a:t>
            </a:r>
            <a:r>
              <a:rPr lang="en-US" sz="1550" b="1">
                <a:latin typeface="Courier New" panose="02070309020205020404" pitchFamily="49" charset="0"/>
              </a:rPr>
              <a:t>(</a:t>
            </a:r>
            <a:r>
              <a:rPr lang="en-US" sz="1550" b="1" err="1">
                <a:latin typeface="Courier New" panose="02070309020205020404" pitchFamily="49" charset="0"/>
              </a:rPr>
              <a:t>nums</a:t>
            </a:r>
            <a:r>
              <a:rPr lang="en-US" sz="1550" b="1">
                <a:latin typeface="Courier New" panose="02070309020205020404" pitchFamily="49" charset="0"/>
              </a:rPr>
              <a:t>[</a:t>
            </a:r>
            <a:r>
              <a:rPr lang="en-US" sz="1550" b="1" err="1">
                <a:latin typeface="Courier New" panose="02070309020205020404" pitchFamily="49" charset="0"/>
              </a:rPr>
              <a:t>i</a:t>
            </a:r>
            <a:r>
              <a:rPr lang="en-US" sz="1550" b="1">
                <a:latin typeface="Courier New" panose="02070309020205020404" pitchFamily="49" charset="0"/>
              </a:rPr>
              <a:t>]);</a:t>
            </a:r>
            <a:endParaRPr lang="en-US" sz="1550" b="1">
              <a:latin typeface="Courier New" panose="02070309020205020404" pitchFamily="49" charset="0"/>
              <a:cs typeface="Courier New"/>
            </a:endParaRP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a:t>
            </a:r>
          </a:p>
          <a:p>
            <a:pPr marL="0" indent="0">
              <a:spcBef>
                <a:spcPts val="0"/>
              </a:spcBef>
              <a:buNone/>
            </a:pPr>
            <a:r>
              <a:rPr lang="en-US" sz="1568" b="1">
                <a:latin typeface="Courier New" panose="02070309020205020404" pitchFamily="49" charset="0"/>
              </a:rPr>
              <a:t>	return result;</a:t>
            </a:r>
          </a:p>
          <a:p>
            <a:pPr marL="0" indent="0">
              <a:spcBef>
                <a:spcPts val="0"/>
              </a:spcBef>
              <a:buNone/>
            </a:pPr>
            <a:r>
              <a:rPr lang="en-US" sz="1568" b="1">
                <a:latin typeface="Courier New" panose="02070309020205020404" pitchFamily="49" charset="0"/>
              </a:rPr>
              <a:t>}</a:t>
            </a:r>
          </a:p>
        </p:txBody>
      </p:sp>
    </p:spTree>
    <p:extLst>
      <p:ext uri="{BB962C8B-B14F-4D97-AF65-F5344CB8AC3E}">
        <p14:creationId xmlns:p14="http://schemas.microsoft.com/office/powerpoint/2010/main" val="269330577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4F54F9-8B82-4CB3-B94F-D68C329464C1}"/>
              </a:ext>
            </a:extLst>
          </p:cNvPr>
          <p:cNvSpPr>
            <a:spLocks noGrp="1"/>
          </p:cNvSpPr>
          <p:nvPr>
            <p:ph type="body" sz="quarter" idx="14"/>
          </p:nvPr>
        </p:nvSpPr>
        <p:spPr/>
        <p:txBody>
          <a:bodyPr/>
          <a:lstStyle/>
          <a:p>
            <a:r>
              <a:rPr lang="en-US"/>
              <a:t>T – Test/</a:t>
            </a:r>
            <a:r>
              <a:rPr lang="en-US" b="1"/>
              <a:t>DEBUG</a:t>
            </a:r>
          </a:p>
        </p:txBody>
      </p:sp>
      <p:sp>
        <p:nvSpPr>
          <p:cNvPr id="3" name="Text Placeholder 2">
            <a:extLst>
              <a:ext uri="{FF2B5EF4-FFF2-40B4-BE49-F238E27FC236}">
                <a16:creationId xmlns:a16="http://schemas.microsoft.com/office/drawing/2014/main"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id="{F3A202D3-6D10-41C4-94F3-A05C0E2CCD29}"/>
              </a:ext>
            </a:extLst>
          </p:cNvPr>
          <p:cNvGraphicFramePr>
            <a:graphicFrameLocks/>
          </p:cNvGraphicFramePr>
          <p:nvPr>
            <p:extLst/>
          </p:nvPr>
        </p:nvGraphicFramePr>
        <p:xfrm>
          <a:off x="668310" y="2625763"/>
          <a:ext cx="11256396" cy="3708753"/>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val="1055167398"/>
                    </a:ext>
                  </a:extLst>
                </a:gridCol>
                <a:gridCol w="6604858">
                  <a:extLst>
                    <a:ext uri="{9D8B030D-6E8A-4147-A177-3AD203B41FA5}">
                      <a16:colId xmlns:a16="http://schemas.microsoft.com/office/drawing/2014/main" val="3202161822"/>
                    </a:ext>
                  </a:extLst>
                </a:gridCol>
                <a:gridCol w="2187277">
                  <a:extLst>
                    <a:ext uri="{9D8B030D-6E8A-4147-A177-3AD203B41FA5}">
                      <a16:colId xmlns:a16="http://schemas.microsoft.com/office/drawing/2014/main" val="2312036747"/>
                    </a:ext>
                  </a:extLst>
                </a:gridCol>
              </a:tblGrid>
              <a:tr h="32420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val="1401762930"/>
                  </a:ext>
                </a:extLst>
              </a:tr>
              <a:tr h="343700">
                <a:tc>
                  <a:txBody>
                    <a:bodyPr/>
                    <a:lstStyle/>
                    <a:p>
                      <a:r>
                        <a:rPr lang="en-US" sz="1400" err="1"/>
                        <a:t>Arr</a:t>
                      </a:r>
                      <a:r>
                        <a:rPr lang="en-US" sz="1400"/>
                        <a:t>: Null</a:t>
                      </a:r>
                    </a:p>
                  </a:txBody>
                  <a:tcPr marL="74339" marR="74339" marT="37170" marB="37170"/>
                </a:tc>
                <a:tc>
                  <a:txBody>
                    <a:bodyPr/>
                    <a:lstStyle/>
                    <a:p>
                      <a:r>
                        <a:rPr lang="en-US" sz="1400"/>
                        <a:t>Null input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a:t>
                      </a:r>
                    </a:p>
                  </a:txBody>
                  <a:tcPr marL="74339" marR="74339" marT="37170" marB="37170"/>
                </a:tc>
                <a:extLst>
                  <a:ext uri="{0D108BD9-81ED-4DB2-BD59-A6C34878D82A}">
                    <a16:rowId xmlns:a16="http://schemas.microsoft.com/office/drawing/2014/main" val="2645174905"/>
                  </a:ext>
                </a:extLst>
              </a:tr>
              <a:tr h="339035">
                <a:tc>
                  <a:txBody>
                    <a:bodyPr/>
                    <a:lstStyle/>
                    <a:p>
                      <a:r>
                        <a:rPr lang="en-US" sz="1400" err="1"/>
                        <a:t>Arr</a:t>
                      </a:r>
                      <a:r>
                        <a:rPr lang="en-US" sz="1400"/>
                        <a:t>: [] / [1,2] / [4]</a:t>
                      </a:r>
                    </a:p>
                  </a:txBody>
                  <a:tcPr marL="74339" marR="74339" marT="37170" marB="37170"/>
                </a:tc>
                <a:tc>
                  <a:txBody>
                    <a:bodyPr/>
                    <a:lstStyle/>
                    <a:p>
                      <a:r>
                        <a:rPr lang="en-US" sz="1400"/>
                        <a:t>Empty array or</a:t>
                      </a:r>
                      <a:r>
                        <a:rPr lang="en-US" sz="1400" baseline="0"/>
                        <a:t> array </a:t>
                      </a:r>
                      <a:r>
                        <a:rPr lang="en-US" sz="1400"/>
                        <a:t>size is less than</a:t>
                      </a:r>
                      <a:r>
                        <a:rPr lang="en-US" sz="1400" baseline="0"/>
                        <a:t> 3</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 </a:t>
                      </a:r>
                    </a:p>
                  </a:txBody>
                  <a:tcPr marL="74339" marR="74339" marT="37170" marB="37170"/>
                </a:tc>
                <a:extLst>
                  <a:ext uri="{0D108BD9-81ED-4DB2-BD59-A6C34878D82A}">
                    <a16:rowId xmlns:a16="http://schemas.microsoft.com/office/drawing/2014/main" val="1914591420"/>
                  </a:ext>
                </a:extLst>
              </a:tr>
              <a:tr h="493088">
                <a:tc>
                  <a:txBody>
                    <a:bodyPr/>
                    <a:lstStyle/>
                    <a:p>
                      <a:r>
                        <a:rPr lang="en-US" sz="1400" err="1"/>
                        <a:t>Arr</a:t>
                      </a:r>
                      <a:r>
                        <a:rPr lang="en-US" sz="1400"/>
                        <a:t>: [10, 10, 10]</a:t>
                      </a:r>
                    </a:p>
                  </a:txBody>
                  <a:tcPr marL="74339" marR="74339" marT="37170" marB="37170"/>
                </a:tc>
                <a:tc>
                  <a:txBody>
                    <a:bodyPr/>
                    <a:lstStyle/>
                    <a:p>
                      <a:r>
                        <a:rPr lang="en-US" sz="1400"/>
                        <a:t>Array with no solution</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Empty list</a:t>
                      </a:r>
                    </a:p>
                  </a:txBody>
                  <a:tcPr marL="74339" marR="74339" marT="37170" marB="37170"/>
                </a:tc>
                <a:extLst>
                  <a:ext uri="{0D108BD9-81ED-4DB2-BD59-A6C34878D82A}">
                    <a16:rowId xmlns:a16="http://schemas.microsoft.com/office/drawing/2014/main" val="1974791092"/>
                  </a:ext>
                </a:extLst>
              </a:tr>
              <a:tr h="566522">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sz="1400" err="1"/>
                        <a:t>Arr</a:t>
                      </a:r>
                      <a:r>
                        <a:rPr lang="en-US" sz="1400"/>
                        <a:t>: </a:t>
                      </a:r>
                      <a:r>
                        <a:rPr lang="en-US" sz="1400" b="0" i="0" kern="1200">
                          <a:solidFill>
                            <a:schemeClr val="dk1"/>
                          </a:solidFill>
                          <a:effectLst/>
                          <a:latin typeface="+mn-lt"/>
                          <a:ea typeface="+mn-ea"/>
                          <a:cs typeface="+mn-cs"/>
                        </a:rPr>
                        <a:t>[-1, 0, 1, 3,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p>
                  </a:txBody>
                  <a:tcPr marL="74339" marR="74339" marT="37170" marB="37170"/>
                </a:tc>
                <a:tc>
                  <a:txBody>
                    <a:bodyPr/>
                    <a:lstStyle/>
                    <a:p>
                      <a:r>
                        <a:rPr lang="en-US" sz="1400" b="0" i="0" kern="1200">
                          <a:solidFill>
                            <a:schemeClr val="dk1"/>
                          </a:solidFill>
                          <a:effectLst/>
                          <a:latin typeface="+mn-lt"/>
                          <a:ea typeface="+mn-ea"/>
                          <a:cs typeface="+mn-cs"/>
                        </a:rPr>
                        <a:t>[[-4,1,3],[-1,0,1]]</a:t>
                      </a:r>
                    </a:p>
                  </a:txBody>
                  <a:tcPr marL="74339" marR="74339" marT="37170" marB="37170"/>
                </a:tc>
                <a:extLst>
                  <a:ext uri="{0D108BD9-81ED-4DB2-BD59-A6C34878D82A}">
                    <a16:rowId xmlns:a16="http://schemas.microsoft.com/office/drawing/2014/main" val="3067393528"/>
                  </a:ext>
                </a:extLst>
              </a:tr>
              <a:tr h="517501">
                <a:tc>
                  <a:txBody>
                    <a:bodyPr/>
                    <a:lstStyle/>
                    <a:p>
                      <a:r>
                        <a:rPr lang="en-US" sz="1400" err="1"/>
                        <a:t>Arr</a:t>
                      </a:r>
                      <a:r>
                        <a:rPr lang="en-US" sz="1400"/>
                        <a:t>: </a:t>
                      </a:r>
                      <a:r>
                        <a:rPr lang="en-US" sz="1400" b="0" i="0" kern="1200">
                          <a:solidFill>
                            <a:schemeClr val="dk1"/>
                          </a:solidFill>
                          <a:effectLst/>
                          <a:latin typeface="+mn-lt"/>
                          <a:ea typeface="+mn-ea"/>
                          <a:cs typeface="+mn-cs"/>
                        </a:rPr>
                        <a:t>[-1, 0, 1, 2, -1,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r>
                        <a:rPr lang="en-US" sz="1400" baseline="0"/>
                        <a:t> With possible duplicate results. </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[[-1,-1,2],[-1,0,1]]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 0, 1] can appear twice,</a:t>
                      </a:r>
                      <a:r>
                        <a:rPr lang="en-US" sz="1400" b="0" i="0" kern="1200" baseline="0">
                          <a:solidFill>
                            <a:schemeClr val="dk1"/>
                          </a:solidFill>
                          <a:effectLst/>
                          <a:latin typeface="+mn-lt"/>
                          <a:ea typeface="+mn-ea"/>
                          <a:cs typeface="+mn-cs"/>
                        </a:rPr>
                        <a:t> but is eliminated</a:t>
                      </a:r>
                      <a:r>
                        <a:rPr lang="en-US" sz="1400" b="0" i="0" kern="1200">
                          <a:solidFill>
                            <a:schemeClr val="dk1"/>
                          </a:solidFill>
                          <a:effectLst/>
                          <a:latin typeface="+mn-lt"/>
                          <a:ea typeface="+mn-ea"/>
                          <a:cs typeface="+mn-cs"/>
                        </a:rPr>
                        <a:t>)</a:t>
                      </a:r>
                      <a:endParaRPr lang="en-US" sz="1400"/>
                    </a:p>
                  </a:txBody>
                  <a:tcPr marL="74339" marR="74339" marT="37170" marB="37170"/>
                </a:tc>
                <a:extLst>
                  <a:ext uri="{0D108BD9-81ED-4DB2-BD59-A6C34878D82A}">
                    <a16:rowId xmlns:a16="http://schemas.microsoft.com/office/drawing/2014/main" val="906661883"/>
                  </a:ext>
                </a:extLst>
              </a:tr>
              <a:tr h="594175">
                <a:tc>
                  <a:txBody>
                    <a:bodyPr/>
                    <a:lstStyle/>
                    <a:p>
                      <a:r>
                        <a:rPr lang="en-US" sz="1400" err="1"/>
                        <a:t>Arr</a:t>
                      </a:r>
                      <a:r>
                        <a:rPr lang="en-US" sz="1400"/>
                        <a:t>: [-6,</a:t>
                      </a:r>
                      <a:r>
                        <a:rPr lang="en-US" sz="1400" baseline="0"/>
                        <a:t> 2, 3, 3</a:t>
                      </a:r>
                      <a:r>
                        <a:rPr lang="en-US" sz="1400"/>
                        <a:t>]</a:t>
                      </a:r>
                    </a:p>
                  </a:txBody>
                  <a:tcPr marL="74339" marR="74339" marT="37170" marB="37170"/>
                </a:tc>
                <a:tc>
                  <a:txBody>
                    <a:bodyPr/>
                    <a:lstStyle/>
                    <a:p>
                      <a:r>
                        <a:rPr lang="en-US" sz="1400"/>
                        <a:t>Array with solution. With some results containing</a:t>
                      </a:r>
                      <a:r>
                        <a:rPr lang="en-US" sz="1400" baseline="0"/>
                        <a:t> duplicate elements.</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 3,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3 appears twice</a:t>
                      </a:r>
                      <a:r>
                        <a:rPr lang="en-US" sz="1400" baseline="0"/>
                        <a:t> in the result, but that’s acceptable.</a:t>
                      </a:r>
                      <a:endParaRPr lang="en-US" sz="1400"/>
                    </a:p>
                  </a:txBody>
                  <a:tcPr marL="74339" marR="74339" marT="37170" marB="37170"/>
                </a:tc>
                <a:extLst>
                  <a:ext uri="{0D108BD9-81ED-4DB2-BD59-A6C34878D82A}">
                    <a16:rowId xmlns:a16="http://schemas.microsoft.com/office/drawing/2014/main" val="2600853998"/>
                  </a:ext>
                </a:extLst>
              </a:tr>
            </a:tbl>
          </a:graphicData>
        </a:graphic>
      </p:graphicFrame>
    </p:spTree>
    <p:extLst>
      <p:ext uri="{BB962C8B-B14F-4D97-AF65-F5344CB8AC3E}">
        <p14:creationId xmlns:p14="http://schemas.microsoft.com/office/powerpoint/2010/main" val="182645455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F17E2D-5963-475C-8A1A-0614463CD049}"/>
              </a:ext>
            </a:extLst>
          </p:cNvPr>
          <p:cNvSpPr>
            <a:spLocks noGrp="1"/>
          </p:cNvSpPr>
          <p:nvPr>
            <p:ph type="body" sz="quarter" idx="14"/>
          </p:nvPr>
        </p:nvSpPr>
        <p:spPr/>
        <p:txBody>
          <a:bodyPr/>
          <a:lstStyle/>
          <a:p>
            <a:r>
              <a:rPr lang="en-US"/>
              <a:t>Agenda</a:t>
            </a:r>
          </a:p>
        </p:txBody>
      </p:sp>
      <p:sp>
        <p:nvSpPr>
          <p:cNvPr id="5" name="Text Placeholder 4">
            <a:extLst>
              <a:ext uri="{FF2B5EF4-FFF2-40B4-BE49-F238E27FC236}">
                <a16:creationId xmlns:a16="http://schemas.microsoft.com/office/drawing/2014/main" id="{A0232409-3E02-40A4-8A07-BB718A6E7DAA}"/>
              </a:ext>
            </a:extLst>
          </p:cNvPr>
          <p:cNvSpPr>
            <a:spLocks noGrp="1"/>
          </p:cNvSpPr>
          <p:nvPr>
            <p:ph type="body" sz="quarter" idx="16"/>
            <p:extLst>
              <p:ext uri="{D42A27DB-BD31-4B8C-83A1-F6EECF244321}">
                <p14:modId xmlns:p14="http://schemas.microsoft.com/office/powerpoint/2010/main" val="3232939489"/>
              </p:ext>
            </p:extLst>
          </p:nvPr>
        </p:nvSpPr>
        <p:spPr/>
        <p:txBody>
          <a:bodyPr vert="horz" lIns="0" tIns="0" rIns="0" bIns="0" rtlCol="0" anchor="t">
            <a:noAutofit/>
          </a:bodyPr>
          <a:lstStyle/>
          <a:p>
            <a:pPr marL="166370" indent="-166370"/>
            <a:r>
              <a:rPr lang="en-US" sz="1800"/>
              <a:t>Announcements </a:t>
            </a:r>
          </a:p>
          <a:p>
            <a:pPr marL="166370" indent="-166370"/>
            <a:r>
              <a:rPr lang="en-US" sz="1950"/>
              <a:t>TEBOW IT review for last week’s homework assignment (</a:t>
            </a:r>
            <a:r>
              <a:rPr lang="en-US" sz="1950">
                <a:hlinkClick r:id="rId3"/>
              </a:rPr>
              <a:t>3 Sum</a:t>
            </a:r>
            <a:r>
              <a:rPr lang="en-US" sz="1950"/>
              <a:t>)</a:t>
            </a:r>
          </a:p>
          <a:p>
            <a:pPr marL="166370" indent="-166370"/>
            <a:r>
              <a:rPr lang="en-US" sz="1950"/>
              <a:t>Sorting and Searching Overview</a:t>
            </a:r>
          </a:p>
          <a:p>
            <a:pPr marL="166370" indent="-166370"/>
            <a:r>
              <a:rPr lang="en-US" sz="1950"/>
              <a:t>Recursion</a:t>
            </a:r>
          </a:p>
          <a:p>
            <a:pPr marL="166370" indent="-166370"/>
            <a:r>
              <a:rPr lang="en-US" sz="1950"/>
              <a:t>Classroom problem: </a:t>
            </a:r>
            <a:r>
              <a:rPr lang="en-US" sz="1950">
                <a:hlinkClick r:id="rId4"/>
              </a:rPr>
              <a:t>House Robbery</a:t>
            </a:r>
            <a:endParaRPr lang="en-US" sz="1950"/>
          </a:p>
          <a:p>
            <a:pPr marL="166370" indent="-166370"/>
            <a:r>
              <a:rPr lang="en-US" sz="1950"/>
              <a:t>Homework submission guidelines</a:t>
            </a:r>
          </a:p>
          <a:p>
            <a:pPr marL="166370" indent="-166370"/>
            <a:r>
              <a:rPr lang="en-US" sz="1950"/>
              <a:t>Homework problem</a:t>
            </a:r>
          </a:p>
          <a:p>
            <a:pPr marL="166370" indent="-166370"/>
            <a:endParaRPr lang="en-US"/>
          </a:p>
          <a:p>
            <a:pPr marL="0" indent="0">
              <a:buNone/>
            </a:pPr>
            <a:endParaRPr lang="en-US"/>
          </a:p>
        </p:txBody>
      </p:sp>
    </p:spTree>
    <p:extLst>
      <p:ext uri="{BB962C8B-B14F-4D97-AF65-F5344CB8AC3E}">
        <p14:creationId xmlns:p14="http://schemas.microsoft.com/office/powerpoint/2010/main" val="222409411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p:txBody>
          <a:bodyPr/>
          <a:lstStyle/>
          <a:p>
            <a:r>
              <a:rPr lang="en-US"/>
              <a:t>Searching and Sorting</a:t>
            </a:r>
          </a:p>
        </p:txBody>
      </p:sp>
      <p:sp>
        <p:nvSpPr>
          <p:cNvPr id="3" name="Text Placeholder 2">
            <a:extLst>
              <a:ext uri="{FF2B5EF4-FFF2-40B4-BE49-F238E27FC236}">
                <a16:creationId xmlns:a16="http://schemas.microsoft.com/office/drawing/2014/main" id="{7ADA8DD5-580D-4B7F-8E4F-A1E1E61F6795}"/>
              </a:ext>
            </a:extLst>
          </p:cNvPr>
          <p:cNvSpPr>
            <a:spLocks noGrp="1"/>
          </p:cNvSpPr>
          <p:nvPr>
            <p:ph type="body" sz="quarter" idx="16"/>
          </p:nvPr>
        </p:nvSpPr>
        <p:spPr/>
        <p:txBody>
          <a:bodyPr/>
          <a:lstStyle/>
          <a:p>
            <a:pPr marL="0" indent="0">
              <a:spcBef>
                <a:spcPts val="0"/>
              </a:spcBef>
              <a:buNone/>
            </a:pPr>
            <a:r>
              <a:rPr lang="en-US">
                <a:solidFill>
                  <a:srgbClr val="004B50"/>
                </a:solidFill>
              </a:rPr>
              <a:t>The Bread and Butter of Algorithms…</a:t>
            </a:r>
            <a:endParaRPr lang="en-US"/>
          </a:p>
          <a:p>
            <a:pPr lvl="1">
              <a:spcBef>
                <a:spcPts val="0"/>
              </a:spcBef>
            </a:pPr>
            <a:r>
              <a:rPr lang="en-US"/>
              <a:t>Be familiar with the runtime and implementation of the most popular sorting/searching algorithms</a:t>
            </a:r>
          </a:p>
          <a:p>
            <a:pPr lvl="1">
              <a:spcBef>
                <a:spcPts val="0"/>
              </a:spcBef>
            </a:pPr>
            <a:r>
              <a:rPr lang="en-US"/>
              <a:t>Many sorting/searching problems are variations on the most well-known algorithms</a:t>
            </a:r>
          </a:p>
          <a:p>
            <a:pPr lvl="1">
              <a:spcBef>
                <a:spcPts val="0"/>
              </a:spcBef>
            </a:pPr>
            <a:r>
              <a:rPr lang="en-US"/>
              <a:t>Even if a problem isn’t a direct searching or sorting problem, the optimized solution may rely upon some form of searching/sorting</a:t>
            </a:r>
          </a:p>
          <a:p>
            <a:pPr lvl="2">
              <a:spcBef>
                <a:spcPts val="0"/>
              </a:spcBef>
            </a:pPr>
            <a:r>
              <a:rPr lang="en-US" u="sng"/>
              <a:t>Don’t reinvent the wheel</a:t>
            </a:r>
            <a:r>
              <a:rPr lang="en-US"/>
              <a:t>, ask your interviewer if you’re allowed to use the built-in functions when applicable! (</a:t>
            </a:r>
            <a:r>
              <a:rPr lang="en-US" err="1"/>
              <a:t>String.Contains</a:t>
            </a:r>
            <a:r>
              <a:rPr lang="en-US"/>
              <a:t>, </a:t>
            </a:r>
            <a:r>
              <a:rPr lang="en-US" err="1"/>
              <a:t>String.IndexOf</a:t>
            </a:r>
            <a:r>
              <a:rPr lang="en-US"/>
              <a:t>, </a:t>
            </a:r>
            <a:r>
              <a:rPr lang="en-US" err="1"/>
              <a:t>Array.Sort</a:t>
            </a:r>
            <a:r>
              <a:rPr lang="en-US"/>
              <a:t>…)</a:t>
            </a:r>
          </a:p>
          <a:p>
            <a:pPr marL="0" indent="0">
              <a:spcBef>
                <a:spcPts val="0"/>
              </a:spcBef>
              <a:buNone/>
            </a:pPr>
            <a:endParaRPr lang="en-US">
              <a:solidFill>
                <a:srgbClr val="004B50"/>
              </a:solidFill>
            </a:endParaRPr>
          </a:p>
          <a:p>
            <a:pPr marL="163401" lvl="1" indent="0">
              <a:spcBef>
                <a:spcPts val="0"/>
              </a:spcBef>
              <a:buNone/>
            </a:pPr>
            <a:endParaRPr lang="en-US">
              <a:solidFill>
                <a:schemeClr val="tx1"/>
              </a:solidFill>
            </a:endParaRPr>
          </a:p>
          <a:p>
            <a:pPr marL="163401" lvl="1" indent="0">
              <a:spcBef>
                <a:spcPts val="0"/>
              </a:spcBef>
              <a:buNone/>
            </a:pPr>
            <a:endParaRPr lang="en-US"/>
          </a:p>
          <a:p>
            <a:pPr marL="163401" lvl="1" indent="0">
              <a:spcBef>
                <a:spcPts val="0"/>
              </a:spcBef>
              <a:buNone/>
            </a:pPr>
            <a:endParaRPr lang="en-US"/>
          </a:p>
          <a:p>
            <a:pPr lvl="1">
              <a:spcBef>
                <a:spcPts val="0"/>
              </a:spcBef>
            </a:pPr>
            <a:endParaRPr lang="en-US"/>
          </a:p>
        </p:txBody>
      </p:sp>
      <p:sp>
        <p:nvSpPr>
          <p:cNvPr id="4" name="Text Placeholder 2">
            <a:extLst>
              <a:ext uri="{FF2B5EF4-FFF2-40B4-BE49-F238E27FC236}">
                <a16:creationId xmlns:a16="http://schemas.microsoft.com/office/drawing/2014/main" id="{2938D4B2-007E-4428-8C35-6226EF52C3FA}"/>
              </a:ext>
            </a:extLst>
          </p:cNvPr>
          <p:cNvSpPr txBox="1">
            <a:spLocks/>
          </p:cNvSpPr>
          <p:nvPr/>
        </p:nvSpPr>
        <p:spPr>
          <a:xfrm>
            <a:off x="4930214" y="2553324"/>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p:spTree>
    <p:extLst>
      <p:ext uri="{BB962C8B-B14F-4D97-AF65-F5344CB8AC3E}">
        <p14:creationId xmlns:p14="http://schemas.microsoft.com/office/powerpoint/2010/main" val="144044307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a:xfrm>
            <a:off x="668309" y="1024559"/>
            <a:ext cx="10819785" cy="766221"/>
          </a:xfrm>
        </p:spPr>
        <p:txBody>
          <a:bodyPr/>
          <a:lstStyle/>
          <a:p>
            <a:r>
              <a:rPr lang="en-US"/>
              <a:t>Sorting</a:t>
            </a:r>
          </a:p>
        </p:txBody>
      </p:sp>
      <p:sp>
        <p:nvSpPr>
          <p:cNvPr id="4" name="Text Placeholder 2">
            <a:extLst>
              <a:ext uri="{FF2B5EF4-FFF2-40B4-BE49-F238E27FC236}">
                <a16:creationId xmlns:a16="http://schemas.microsoft.com/office/drawing/2014/main" id="{2938D4B2-007E-4428-8C35-6226EF52C3FA}"/>
              </a:ext>
            </a:extLst>
          </p:cNvPr>
          <p:cNvSpPr txBox="1">
            <a:spLocks/>
          </p:cNvSpPr>
          <p:nvPr/>
        </p:nvSpPr>
        <p:spPr>
          <a:xfrm>
            <a:off x="4930214" y="2553324"/>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mc:AlternateContent xmlns:mc="http://schemas.openxmlformats.org/markup-compatibility/2006">
        <mc:Choice xmlns:a14="http://schemas.microsoft.com/office/drawing/2010/main" Requires="a14">
          <p:graphicFrame>
            <p:nvGraphicFramePr>
              <p:cNvPr id="6" name="Table 5"/>
              <p:cNvGraphicFramePr>
                <a:graphicFrameLocks noGrp="1"/>
              </p:cNvGraphicFramePr>
              <p:nvPr/>
            </p:nvGraphicFramePr>
            <p:xfrm>
              <a:off x="4806462" y="2421927"/>
              <a:ext cx="6979137" cy="1623600"/>
            </p:xfrm>
            <a:graphic>
              <a:graphicData uri="http://schemas.openxmlformats.org/drawingml/2006/table">
                <a:tbl>
                  <a:tblPr firstRow="1" bandRow="1">
                    <a:tableStyleId>{5C22544A-7EE6-4342-B048-85BDC9FD1C3A}</a:tableStyleId>
                  </a:tblPr>
                  <a:tblGrid>
                    <a:gridCol w="2326379">
                      <a:extLst>
                        <a:ext uri="{9D8B030D-6E8A-4147-A177-3AD203B41FA5}">
                          <a16:colId xmlns:a16="http://schemas.microsoft.com/office/drawing/2014/main" val="20000"/>
                        </a:ext>
                      </a:extLst>
                    </a:gridCol>
                    <a:gridCol w="2326379">
                      <a:extLst>
                        <a:ext uri="{9D8B030D-6E8A-4147-A177-3AD203B41FA5}">
                          <a16:colId xmlns:a16="http://schemas.microsoft.com/office/drawing/2014/main" val="20001"/>
                        </a:ext>
                      </a:extLst>
                    </a:gridCol>
                    <a:gridCol w="2326379">
                      <a:extLst>
                        <a:ext uri="{9D8B030D-6E8A-4147-A177-3AD203B41FA5}">
                          <a16:colId xmlns:a16="http://schemas.microsoft.com/office/drawing/2014/main" val="20002"/>
                        </a:ext>
                      </a:extLst>
                    </a:gridCol>
                  </a:tblGrid>
                  <a:tr h="405900">
                    <a:tc>
                      <a:txBody>
                        <a:bodyPr/>
                        <a:lstStyle/>
                        <a:p>
                          <a:r>
                            <a:rPr lang="en-US"/>
                            <a:t>Popular Sorts</a:t>
                          </a:r>
                        </a:p>
                      </a:txBody>
                      <a:tcPr/>
                    </a:tc>
                    <a:tc>
                      <a:txBody>
                        <a:bodyPr/>
                        <a:lstStyle/>
                        <a:p>
                          <a:r>
                            <a:rPr lang="en-US"/>
                            <a:t>Average</a:t>
                          </a:r>
                          <a:r>
                            <a:rPr lang="en-US" baseline="0"/>
                            <a:t> Runtime</a:t>
                          </a:r>
                          <a:endParaRPr lang="en-US"/>
                        </a:p>
                      </a:txBody>
                      <a:tcPr/>
                    </a:tc>
                    <a:tc>
                      <a:txBody>
                        <a:bodyPr/>
                        <a:lstStyle/>
                        <a:p>
                          <a:r>
                            <a:rPr lang="en-US" sz="1800"/>
                            <a:t>Worst-Case Runtime</a:t>
                          </a:r>
                        </a:p>
                      </a:txBody>
                      <a:tcPr/>
                    </a:tc>
                    <a:extLst>
                      <a:ext uri="{0D108BD9-81ED-4DB2-BD59-A6C34878D82A}">
                        <a16:rowId xmlns:a16="http://schemas.microsoft.com/office/drawing/2014/main" val="10000"/>
                      </a:ext>
                    </a:extLst>
                  </a:tr>
                  <a:tr h="405900">
                    <a:tc>
                      <a:txBody>
                        <a:bodyPr/>
                        <a:lstStyle/>
                        <a:p>
                          <a:r>
                            <a:rPr lang="en-US"/>
                            <a:t>Quick Sort</a:t>
                          </a:r>
                        </a:p>
                      </a:txBody>
                      <a:tcPr/>
                    </a:tc>
                    <a:tc>
                      <a:txBody>
                        <a:bodyPr/>
                        <a:lstStyle/>
                        <a:p>
                          <a:r>
                            <a:rPr lang="en-US"/>
                            <a:t>O(</a:t>
                          </a:r>
                          <a14:m>
                            <m:oMath xmlns:m="http://schemas.openxmlformats.org/officeDocument/2006/math">
                              <m:r>
                                <a:rPr lang="en-US" i="1" dirty="0" smtClean="0">
                                  <a:latin typeface="Cambria Math" panose="02040503050406030204" pitchFamily="18" charset="0"/>
                                </a:rPr>
                                <m:t>𝑛</m:t>
                              </m:r>
                              <m:r>
                                <a:rPr lang="en-US" i="1" dirty="0" smtClean="0">
                                  <a:latin typeface="Cambria Math" panose="02040503050406030204" pitchFamily="18" charset="0"/>
                                </a:rPr>
                                <m:t> </m:t>
                              </m:r>
                              <m:r>
                                <m:rPr>
                                  <m:sty m:val="p"/>
                                </m:rPr>
                                <a:rPr lang="en-US" i="1" dirty="0" smtClean="0">
                                  <a:latin typeface="Cambria Math" panose="02040503050406030204" pitchFamily="18" charset="0"/>
                                </a:rPr>
                                <m:t>log</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a:t>)</a:t>
                          </a:r>
                        </a:p>
                      </a:txBody>
                      <a:tcPr/>
                    </a:tc>
                    <a:tc>
                      <a:txBody>
                        <a:bodyPr/>
                        <a:lstStyle/>
                        <a:p>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1"/>
                      </a:ext>
                    </a:extLst>
                  </a:tr>
                  <a:tr h="405900">
                    <a:tc>
                      <a:txBody>
                        <a:bodyPr/>
                        <a:lstStyle/>
                        <a:p>
                          <a:r>
                            <a:rPr lang="en-US"/>
                            <a:t>Merge Sort</a:t>
                          </a:r>
                        </a:p>
                      </a:txBody>
                      <a:tcPr/>
                    </a:tc>
                    <a:tc>
                      <a:txBody>
                        <a:bodyPr/>
                        <a:lstStyle/>
                        <a:p>
                          <a:r>
                            <a:rPr lang="en-US"/>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2"/>
                      </a:ext>
                    </a:extLst>
                  </a:tr>
                  <a:tr h="405900">
                    <a:tc>
                      <a:txBody>
                        <a:bodyPr/>
                        <a:lstStyle/>
                        <a:p>
                          <a:r>
                            <a:rPr lang="en-US"/>
                            <a:t>Radix Sort</a:t>
                          </a:r>
                        </a:p>
                      </a:txBody>
                      <a:tcPr/>
                    </a:tc>
                    <a:tc>
                      <a:txBody>
                        <a:bodyPr/>
                        <a:lstStyle/>
                        <a:p>
                          <a:r>
                            <a:rPr lang="en-US"/>
                            <a:t>O(</a:t>
                          </a:r>
                          <a14:m>
                            <m:oMath xmlns:m="http://schemas.openxmlformats.org/officeDocument/2006/math">
                              <m:r>
                                <a:rPr lang="en-US" b="0" i="1" smtClean="0">
                                  <a:latin typeface="Cambria Math" panose="02040503050406030204" pitchFamily="18" charset="0"/>
                                </a:rPr>
                                <m:t>𝑘𝑛</m:t>
                              </m:r>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𝑘𝑛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3"/>
                      </a:ext>
                    </a:extLst>
                  </a:tr>
                </a:tbl>
              </a:graphicData>
            </a:graphic>
          </p:graphicFrame>
        </mc:Choice>
        <mc:Fallback>
          <p:graphicFrame>
            <p:nvGraphicFramePr>
              <p:cNvPr id="6" name="Table 5"/>
              <p:cNvGraphicFramePr>
                <a:graphicFrameLocks noGrp="1"/>
              </p:cNvGraphicFramePr>
              <p:nvPr/>
            </p:nvGraphicFramePr>
            <p:xfrm>
              <a:off x="4806462" y="2421927"/>
              <a:ext cx="6979137" cy="1623600"/>
            </p:xfrm>
            <a:graphic>
              <a:graphicData uri="http://schemas.openxmlformats.org/drawingml/2006/table">
                <a:tbl>
                  <a:tblPr firstRow="1" bandRow="1">
                    <a:tableStyleId>{5C22544A-7EE6-4342-B048-85BDC9FD1C3A}</a:tableStyleId>
                  </a:tblPr>
                  <a:tblGrid>
                    <a:gridCol w="2326379">
                      <a:extLst>
                        <a:ext uri="{9D8B030D-6E8A-4147-A177-3AD203B41FA5}">
                          <a16:colId xmlns:a16="http://schemas.microsoft.com/office/drawing/2014/main" val="20000"/>
                        </a:ext>
                      </a:extLst>
                    </a:gridCol>
                    <a:gridCol w="2326379">
                      <a:extLst>
                        <a:ext uri="{9D8B030D-6E8A-4147-A177-3AD203B41FA5}">
                          <a16:colId xmlns:a16="http://schemas.microsoft.com/office/drawing/2014/main" val="20001"/>
                        </a:ext>
                      </a:extLst>
                    </a:gridCol>
                    <a:gridCol w="2326379">
                      <a:extLst>
                        <a:ext uri="{9D8B030D-6E8A-4147-A177-3AD203B41FA5}">
                          <a16:colId xmlns:a16="http://schemas.microsoft.com/office/drawing/2014/main" val="20002"/>
                        </a:ext>
                      </a:extLst>
                    </a:gridCol>
                  </a:tblGrid>
                  <a:tr h="405900">
                    <a:tc>
                      <a:txBody>
                        <a:bodyPr/>
                        <a:lstStyle/>
                        <a:p>
                          <a:r>
                            <a:rPr lang="en-US"/>
                            <a:t>Popular Sorts</a:t>
                          </a:r>
                        </a:p>
                      </a:txBody>
                      <a:tcPr/>
                    </a:tc>
                    <a:tc>
                      <a:txBody>
                        <a:bodyPr/>
                        <a:lstStyle/>
                        <a:p>
                          <a:r>
                            <a:rPr lang="en-US"/>
                            <a:t>Average</a:t>
                          </a:r>
                          <a:r>
                            <a:rPr lang="en-US" baseline="0"/>
                            <a:t> Runtime</a:t>
                          </a:r>
                          <a:endParaRPr lang="en-US"/>
                        </a:p>
                      </a:txBody>
                      <a:tcPr/>
                    </a:tc>
                    <a:tc>
                      <a:txBody>
                        <a:bodyPr/>
                        <a:lstStyle/>
                        <a:p>
                          <a:r>
                            <a:rPr lang="en-US" sz="1800"/>
                            <a:t>Worst-Case Runtime</a:t>
                          </a:r>
                        </a:p>
                      </a:txBody>
                      <a:tcPr/>
                    </a:tc>
                    <a:extLst>
                      <a:ext uri="{0D108BD9-81ED-4DB2-BD59-A6C34878D82A}">
                        <a16:rowId xmlns:a16="http://schemas.microsoft.com/office/drawing/2014/main" val="10000"/>
                      </a:ext>
                    </a:extLst>
                  </a:tr>
                  <a:tr h="405900">
                    <a:tc>
                      <a:txBody>
                        <a:bodyPr/>
                        <a:lstStyle/>
                        <a:p>
                          <a:r>
                            <a:rPr lang="en-US"/>
                            <a:t>Quick Sort</a:t>
                          </a:r>
                        </a:p>
                      </a:txBody>
                      <a:tcPr/>
                    </a:tc>
                    <a:tc>
                      <a:txBody>
                        <a:bodyPr/>
                        <a:lstStyle/>
                        <a:p>
                          <a:endParaRPr lang="en-US"/>
                        </a:p>
                      </a:txBody>
                      <a:tcPr>
                        <a:blipFill>
                          <a:blip r:embed="rId3"/>
                          <a:stretch>
                            <a:fillRect l="-100262" t="-107463" r="-101047" b="-220896"/>
                          </a:stretch>
                        </a:blipFill>
                      </a:tcPr>
                    </a:tc>
                    <a:tc>
                      <a:txBody>
                        <a:bodyPr/>
                        <a:lstStyle/>
                        <a:p>
                          <a:endParaRPr lang="en-US"/>
                        </a:p>
                      </a:txBody>
                      <a:tcPr>
                        <a:blipFill>
                          <a:blip r:embed="rId3"/>
                          <a:stretch>
                            <a:fillRect l="-200262" t="-107463" r="-1047" b="-220896"/>
                          </a:stretch>
                        </a:blipFill>
                      </a:tcPr>
                    </a:tc>
                    <a:extLst>
                      <a:ext uri="{0D108BD9-81ED-4DB2-BD59-A6C34878D82A}">
                        <a16:rowId xmlns:a16="http://schemas.microsoft.com/office/drawing/2014/main" val="10001"/>
                      </a:ext>
                    </a:extLst>
                  </a:tr>
                  <a:tr h="405900">
                    <a:tc>
                      <a:txBody>
                        <a:bodyPr/>
                        <a:lstStyle/>
                        <a:p>
                          <a:r>
                            <a:rPr lang="en-US"/>
                            <a:t>Merge Sort</a:t>
                          </a:r>
                        </a:p>
                      </a:txBody>
                      <a:tcPr/>
                    </a:tc>
                    <a:tc>
                      <a:txBody>
                        <a:bodyPr/>
                        <a:lstStyle/>
                        <a:p>
                          <a:endParaRPr lang="en-US"/>
                        </a:p>
                      </a:txBody>
                      <a:tcPr>
                        <a:blipFill>
                          <a:blip r:embed="rId3"/>
                          <a:stretch>
                            <a:fillRect l="-100262" t="-210606" r="-101047" b="-124242"/>
                          </a:stretch>
                        </a:blipFill>
                      </a:tcPr>
                    </a:tc>
                    <a:tc>
                      <a:txBody>
                        <a:bodyPr/>
                        <a:lstStyle/>
                        <a:p>
                          <a:endParaRPr lang="en-US"/>
                        </a:p>
                      </a:txBody>
                      <a:tcPr>
                        <a:blipFill>
                          <a:blip r:embed="rId3"/>
                          <a:stretch>
                            <a:fillRect l="-200262" t="-210606" r="-1047" b="-124242"/>
                          </a:stretch>
                        </a:blipFill>
                      </a:tcPr>
                    </a:tc>
                    <a:extLst>
                      <a:ext uri="{0D108BD9-81ED-4DB2-BD59-A6C34878D82A}">
                        <a16:rowId xmlns:a16="http://schemas.microsoft.com/office/drawing/2014/main" val="10002"/>
                      </a:ext>
                    </a:extLst>
                  </a:tr>
                  <a:tr h="405900">
                    <a:tc>
                      <a:txBody>
                        <a:bodyPr/>
                        <a:lstStyle/>
                        <a:p>
                          <a:r>
                            <a:rPr lang="en-US"/>
                            <a:t>Radix Sort</a:t>
                          </a:r>
                        </a:p>
                      </a:txBody>
                      <a:tcPr/>
                    </a:tc>
                    <a:tc>
                      <a:txBody>
                        <a:bodyPr/>
                        <a:lstStyle/>
                        <a:p>
                          <a:endParaRPr lang="en-US"/>
                        </a:p>
                      </a:txBody>
                      <a:tcPr>
                        <a:blipFill>
                          <a:blip r:embed="rId3"/>
                          <a:stretch>
                            <a:fillRect l="-100262" t="-305970" r="-101047" b="-22388"/>
                          </a:stretch>
                        </a:blipFill>
                      </a:tcPr>
                    </a:tc>
                    <a:tc>
                      <a:txBody>
                        <a:bodyPr/>
                        <a:lstStyle/>
                        <a:p>
                          <a:endParaRPr lang="en-US"/>
                        </a:p>
                      </a:txBody>
                      <a:tcPr>
                        <a:blipFill>
                          <a:blip r:embed="rId3"/>
                          <a:stretch>
                            <a:fillRect l="-200262" t="-305970" r="-1047" b="-22388"/>
                          </a:stretch>
                        </a:blipFill>
                      </a:tcPr>
                    </a:tc>
                    <a:extLst>
                      <a:ext uri="{0D108BD9-81ED-4DB2-BD59-A6C34878D82A}">
                        <a16:rowId xmlns:a16="http://schemas.microsoft.com/office/drawing/2014/main" val="10003"/>
                      </a:ext>
                    </a:extLst>
                  </a:tr>
                </a:tbl>
              </a:graphicData>
            </a:graphic>
          </p:graphicFrame>
        </mc:Fallback>
      </mc:AlternateContent>
      <mc:AlternateContent xmlns:mc="http://schemas.openxmlformats.org/markup-compatibility/2006">
        <mc:Choice xmlns:a14="http://schemas.microsoft.com/office/drawing/2010/main" Requires="a14">
          <p:sp>
            <p:nvSpPr>
              <p:cNvPr id="8" name="Text Placeholder 2">
                <a:extLst>
                  <a:ext uri="{FF2B5EF4-FFF2-40B4-BE49-F238E27FC236}">
                    <a16:creationId xmlns:a16="http://schemas.microsoft.com/office/drawing/2014/main" id="{2938D4B2-007E-4428-8C35-6226EF52C3FA}"/>
                  </a:ext>
                </a:extLst>
              </p:cNvPr>
              <p:cNvSpPr txBox="1">
                <a:spLocks/>
              </p:cNvSpPr>
              <p:nvPr/>
            </p:nvSpPr>
            <p:spPr>
              <a:xfrm>
                <a:off x="475598" y="2421927"/>
                <a:ext cx="4088588" cy="1975691"/>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Things to Remember</a:t>
                </a:r>
              </a:p>
              <a:p>
                <a:pPr marL="443519" lvl="1" indent="-280118" defTabSz="498603">
                  <a:spcBef>
                    <a:spcPts val="0"/>
                  </a:spcBef>
                </a:pPr>
                <a:r>
                  <a:rPr lang="en-US" sz="1800"/>
                  <a:t>O(</a:t>
                </a:r>
                <a14:m>
                  <m:oMath xmlns:m="http://schemas.openxmlformats.org/officeDocument/2006/math">
                    <m:r>
                      <a:rPr lang="en-US" sz="1800" i="1" dirty="0">
                        <a:latin typeface="Cambria Math" panose="02040503050406030204" pitchFamily="18" charset="0"/>
                      </a:rPr>
                      <m:t>𝑛</m:t>
                    </m:r>
                    <m:r>
                      <a:rPr lang="en-US" sz="1800" i="1" dirty="0">
                        <a:latin typeface="Cambria Math" panose="02040503050406030204" pitchFamily="18" charset="0"/>
                      </a:rPr>
                      <m:t> </m:t>
                    </m:r>
                    <m:r>
                      <m:rPr>
                        <m:sty m:val="p"/>
                      </m:rPr>
                      <a:rPr lang="en-US" sz="1800" i="1" dirty="0">
                        <a:latin typeface="Cambria Math" panose="02040503050406030204" pitchFamily="18" charset="0"/>
                      </a:rPr>
                      <m:t>log</m:t>
                    </m:r>
                    <m:r>
                      <a:rPr lang="en-US" sz="1800" i="1" dirty="0">
                        <a:latin typeface="Cambria Math" panose="02040503050406030204" pitchFamily="18" charset="0"/>
                      </a:rPr>
                      <m:t>⁡(</m:t>
                    </m:r>
                    <m:r>
                      <a:rPr lang="en-US" sz="1800" i="1" dirty="0">
                        <a:latin typeface="Cambria Math" panose="02040503050406030204" pitchFamily="18" charset="0"/>
                      </a:rPr>
                      <m:t>𝑛</m:t>
                    </m:r>
                    <m:r>
                      <a:rPr lang="en-US" sz="1800" i="1" dirty="0">
                        <a:latin typeface="Cambria Math" panose="02040503050406030204" pitchFamily="18" charset="0"/>
                      </a:rPr>
                      <m:t>)</m:t>
                    </m:r>
                  </m:oMath>
                </a14:m>
                <a:r>
                  <a:rPr lang="en-US" sz="1800"/>
                  <a:t>) is the best you can do for comparison-based sorts</a:t>
                </a:r>
              </a:p>
              <a:p>
                <a:pPr marL="443519" lvl="1" indent="-280118" defTabSz="498603">
                  <a:spcBef>
                    <a:spcPts val="0"/>
                  </a:spcBef>
                </a:pPr>
                <a:r>
                  <a:rPr lang="en-US" sz="1961">
                    <a:gradFill>
                      <a:gsLst>
                        <a:gs pos="79646">
                          <a:srgbClr val="737373"/>
                        </a:gs>
                        <a:gs pos="63000">
                          <a:srgbClr val="737373"/>
                        </a:gs>
                      </a:gsLst>
                      <a:lin ang="5400000" scaled="1"/>
                    </a:gradFill>
                    <a:latin typeface="Segoe UI Semilight"/>
                  </a:rPr>
                  <a:t>Bucket (or radix) sort can do better than comparison-based sorts for values within a small range</a:t>
                </a: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mc:Choice>
        <mc:Fallback>
          <p:sp>
            <p:nvSpPr>
              <p:cNvPr id="8" name="Text Placeholder 2">
                <a:extLst>
                  <a:ext uri="{FF2B5EF4-FFF2-40B4-BE49-F238E27FC236}">
                    <a16:creationId xmlns:a16="http://schemas.microsoft.com/office/drawing/2014/main" id="{2938D4B2-007E-4428-8C35-6226EF52C3FA}"/>
                  </a:ext>
                </a:extLst>
              </p:cNvPr>
              <p:cNvSpPr txBox="1">
                <a:spLocks noRot="1" noChangeAspect="1" noMove="1" noResize="1" noEditPoints="1" noAdjustHandles="1" noChangeArrowheads="1" noChangeShapeType="1" noTextEdit="1"/>
              </p:cNvSpPr>
              <p:nvPr/>
            </p:nvSpPr>
            <p:spPr>
              <a:xfrm>
                <a:off x="475598" y="2421927"/>
                <a:ext cx="4088588" cy="1975691"/>
              </a:xfrm>
              <a:prstGeom prst="rect">
                <a:avLst/>
              </a:prstGeom>
              <a:blipFill>
                <a:blip r:embed="rId4"/>
                <a:stretch>
                  <a:fillRect l="-3726" t="-3086" b="-16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graphicFrame>
            <p:nvGraphicFramePr>
              <p:cNvPr id="10" name="Table 9"/>
              <p:cNvGraphicFramePr>
                <a:graphicFrameLocks noGrp="1"/>
              </p:cNvGraphicFramePr>
              <p:nvPr/>
            </p:nvGraphicFramePr>
            <p:xfrm>
              <a:off x="4800102" y="4490883"/>
              <a:ext cx="6985497" cy="1156336"/>
            </p:xfrm>
            <a:graphic>
              <a:graphicData uri="http://schemas.openxmlformats.org/drawingml/2006/table">
                <a:tbl>
                  <a:tblPr firstRow="1" bandRow="1">
                    <a:tableStyleId>{073A0DAA-6AF3-43AB-8588-CEC1D06C72B9}</a:tableStyleId>
                  </a:tblPr>
                  <a:tblGrid>
                    <a:gridCol w="2328499">
                      <a:extLst>
                        <a:ext uri="{9D8B030D-6E8A-4147-A177-3AD203B41FA5}">
                          <a16:colId xmlns:a16="http://schemas.microsoft.com/office/drawing/2014/main" val="20000"/>
                        </a:ext>
                      </a:extLst>
                    </a:gridCol>
                    <a:gridCol w="2328499">
                      <a:extLst>
                        <a:ext uri="{9D8B030D-6E8A-4147-A177-3AD203B41FA5}">
                          <a16:colId xmlns:a16="http://schemas.microsoft.com/office/drawing/2014/main" val="20001"/>
                        </a:ext>
                      </a:extLst>
                    </a:gridCol>
                    <a:gridCol w="2328499">
                      <a:extLst>
                        <a:ext uri="{9D8B030D-6E8A-4147-A177-3AD203B41FA5}">
                          <a16:colId xmlns:a16="http://schemas.microsoft.com/office/drawing/2014/main" val="20002"/>
                        </a:ext>
                      </a:extLst>
                    </a:gridCol>
                  </a:tblGrid>
                  <a:tr h="370840">
                    <a:tc>
                      <a:txBody>
                        <a:bodyPr/>
                        <a:lstStyle/>
                        <a:p>
                          <a:r>
                            <a:rPr lang="en-US" sz="1800"/>
                            <a:t>Other</a:t>
                          </a:r>
                          <a:r>
                            <a:rPr lang="en-US" sz="1800" baseline="0"/>
                            <a:t> Common Sorts</a:t>
                          </a:r>
                          <a:endParaRPr lang="en-US" sz="1800"/>
                        </a:p>
                      </a:txBody>
                      <a:tcPr/>
                    </a:tc>
                    <a:tc>
                      <a:txBody>
                        <a:bodyPr/>
                        <a:lstStyle/>
                        <a:p>
                          <a:r>
                            <a:rPr lang="en-US" sz="1800"/>
                            <a:t>Average Runtime</a:t>
                          </a:r>
                        </a:p>
                      </a:txBody>
                      <a:tcPr/>
                    </a:tc>
                    <a:tc>
                      <a:txBody>
                        <a:bodyPr/>
                        <a:lstStyle/>
                        <a:p>
                          <a:r>
                            <a:rPr lang="en-US" sz="1800"/>
                            <a:t>Worst-Case</a:t>
                          </a:r>
                          <a:r>
                            <a:rPr lang="en-US" sz="1800" baseline="0"/>
                            <a:t> Runtime</a:t>
                          </a:r>
                          <a:endParaRPr lang="en-US" sz="1800"/>
                        </a:p>
                      </a:txBody>
                      <a:tcPr/>
                    </a:tc>
                    <a:extLst>
                      <a:ext uri="{0D108BD9-81ED-4DB2-BD59-A6C34878D82A}">
                        <a16:rowId xmlns:a16="http://schemas.microsoft.com/office/drawing/2014/main" val="10000"/>
                      </a:ext>
                    </a:extLst>
                  </a:tr>
                  <a:tr h="370840">
                    <a:tc>
                      <a:txBody>
                        <a:bodyPr/>
                        <a:lstStyle/>
                        <a:p>
                          <a:r>
                            <a:rPr lang="en-US"/>
                            <a:t>Bubble</a:t>
                          </a:r>
                          <a:r>
                            <a:rPr lang="en-US" baseline="0"/>
                            <a:t> Sort</a:t>
                          </a:r>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1"/>
                      </a:ext>
                    </a:extLst>
                  </a:tr>
                  <a:tr h="370840">
                    <a:tc>
                      <a:txBody>
                        <a:bodyPr/>
                        <a:lstStyle/>
                        <a:p>
                          <a:r>
                            <a:rPr lang="en-US"/>
                            <a:t>Selection Sort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2"/>
                      </a:ext>
                    </a:extLst>
                  </a:tr>
                </a:tbl>
              </a:graphicData>
            </a:graphic>
          </p:graphicFrame>
        </mc:Choice>
        <mc:Fallback>
          <p:graphicFrame>
            <p:nvGraphicFramePr>
              <p:cNvPr id="10" name="Table 9"/>
              <p:cNvGraphicFramePr>
                <a:graphicFrameLocks noGrp="1"/>
              </p:cNvGraphicFramePr>
              <p:nvPr/>
            </p:nvGraphicFramePr>
            <p:xfrm>
              <a:off x="4800102" y="4490883"/>
              <a:ext cx="6985497" cy="1156336"/>
            </p:xfrm>
            <a:graphic>
              <a:graphicData uri="http://schemas.openxmlformats.org/drawingml/2006/table">
                <a:tbl>
                  <a:tblPr firstRow="1" bandRow="1">
                    <a:tableStyleId>{073A0DAA-6AF3-43AB-8588-CEC1D06C72B9}</a:tableStyleId>
                  </a:tblPr>
                  <a:tblGrid>
                    <a:gridCol w="2328499">
                      <a:extLst>
                        <a:ext uri="{9D8B030D-6E8A-4147-A177-3AD203B41FA5}">
                          <a16:colId xmlns:a16="http://schemas.microsoft.com/office/drawing/2014/main" val="20000"/>
                        </a:ext>
                      </a:extLst>
                    </a:gridCol>
                    <a:gridCol w="2328499">
                      <a:extLst>
                        <a:ext uri="{9D8B030D-6E8A-4147-A177-3AD203B41FA5}">
                          <a16:colId xmlns:a16="http://schemas.microsoft.com/office/drawing/2014/main" val="20001"/>
                        </a:ext>
                      </a:extLst>
                    </a:gridCol>
                    <a:gridCol w="2328499">
                      <a:extLst>
                        <a:ext uri="{9D8B030D-6E8A-4147-A177-3AD203B41FA5}">
                          <a16:colId xmlns:a16="http://schemas.microsoft.com/office/drawing/2014/main" val="20002"/>
                        </a:ext>
                      </a:extLst>
                    </a:gridCol>
                  </a:tblGrid>
                  <a:tr h="370840">
                    <a:tc>
                      <a:txBody>
                        <a:bodyPr/>
                        <a:lstStyle/>
                        <a:p>
                          <a:r>
                            <a:rPr lang="en-US" sz="1800"/>
                            <a:t>Other</a:t>
                          </a:r>
                          <a:r>
                            <a:rPr lang="en-US" sz="1800" baseline="0"/>
                            <a:t> Common Sorts</a:t>
                          </a:r>
                          <a:endParaRPr lang="en-US" sz="1800"/>
                        </a:p>
                      </a:txBody>
                      <a:tcPr/>
                    </a:tc>
                    <a:tc>
                      <a:txBody>
                        <a:bodyPr/>
                        <a:lstStyle/>
                        <a:p>
                          <a:r>
                            <a:rPr lang="en-US" sz="1800"/>
                            <a:t>Average Runtime</a:t>
                          </a:r>
                        </a:p>
                      </a:txBody>
                      <a:tcPr/>
                    </a:tc>
                    <a:tc>
                      <a:txBody>
                        <a:bodyPr/>
                        <a:lstStyle/>
                        <a:p>
                          <a:r>
                            <a:rPr lang="en-US" sz="1800"/>
                            <a:t>Worst-Case</a:t>
                          </a:r>
                          <a:r>
                            <a:rPr lang="en-US" sz="1800" baseline="0"/>
                            <a:t> Runtime</a:t>
                          </a:r>
                          <a:endParaRPr lang="en-US" sz="1800"/>
                        </a:p>
                      </a:txBody>
                      <a:tcPr/>
                    </a:tc>
                    <a:extLst>
                      <a:ext uri="{0D108BD9-81ED-4DB2-BD59-A6C34878D82A}">
                        <a16:rowId xmlns:a16="http://schemas.microsoft.com/office/drawing/2014/main" val="10000"/>
                      </a:ext>
                    </a:extLst>
                  </a:tr>
                  <a:tr h="392748">
                    <a:tc>
                      <a:txBody>
                        <a:bodyPr/>
                        <a:lstStyle/>
                        <a:p>
                          <a:r>
                            <a:rPr lang="en-US"/>
                            <a:t>Bubble</a:t>
                          </a:r>
                          <a:r>
                            <a:rPr lang="en-US" baseline="0"/>
                            <a:t> Sort</a:t>
                          </a:r>
                          <a:endParaRPr lang="en-US"/>
                        </a:p>
                      </a:txBody>
                      <a:tcPr/>
                    </a:tc>
                    <a:tc>
                      <a:txBody>
                        <a:bodyPr/>
                        <a:lstStyle/>
                        <a:p>
                          <a:endParaRPr lang="en-US"/>
                        </a:p>
                      </a:txBody>
                      <a:tcPr>
                        <a:blipFill>
                          <a:blip r:embed="rId5"/>
                          <a:stretch>
                            <a:fillRect l="-100000" t="-100000" r="-100783" b="-124615"/>
                          </a:stretch>
                        </a:blipFill>
                      </a:tcPr>
                    </a:tc>
                    <a:tc>
                      <a:txBody>
                        <a:bodyPr/>
                        <a:lstStyle/>
                        <a:p>
                          <a:endParaRPr lang="en-US"/>
                        </a:p>
                      </a:txBody>
                      <a:tcPr>
                        <a:blipFill>
                          <a:blip r:embed="rId5"/>
                          <a:stretch>
                            <a:fillRect l="-200524" t="-100000" r="-1047" b="-124615"/>
                          </a:stretch>
                        </a:blipFill>
                      </a:tcPr>
                    </a:tc>
                    <a:extLst>
                      <a:ext uri="{0D108BD9-81ED-4DB2-BD59-A6C34878D82A}">
                        <a16:rowId xmlns:a16="http://schemas.microsoft.com/office/drawing/2014/main" val="10001"/>
                      </a:ext>
                    </a:extLst>
                  </a:tr>
                  <a:tr h="392748">
                    <a:tc>
                      <a:txBody>
                        <a:bodyPr/>
                        <a:lstStyle/>
                        <a:p>
                          <a:r>
                            <a:rPr lang="en-US"/>
                            <a:t>Selection Sort</a:t>
                          </a:r>
                        </a:p>
                      </a:txBody>
                      <a:tcPr/>
                    </a:tc>
                    <a:tc>
                      <a:txBody>
                        <a:bodyPr/>
                        <a:lstStyle/>
                        <a:p>
                          <a:endParaRPr lang="en-US"/>
                        </a:p>
                      </a:txBody>
                      <a:tcPr>
                        <a:blipFill>
                          <a:blip r:embed="rId5"/>
                          <a:stretch>
                            <a:fillRect l="-100000" t="-200000" r="-100783" b="-24615"/>
                          </a:stretch>
                        </a:blipFill>
                      </a:tcPr>
                    </a:tc>
                    <a:tc>
                      <a:txBody>
                        <a:bodyPr/>
                        <a:lstStyle/>
                        <a:p>
                          <a:endParaRPr lang="en-US"/>
                        </a:p>
                      </a:txBody>
                      <a:tcPr>
                        <a:blipFill>
                          <a:blip r:embed="rId5"/>
                          <a:stretch>
                            <a:fillRect l="-200524" t="-200000" r="-1047" b="-24615"/>
                          </a:stretch>
                        </a:blipFill>
                      </a:tcPr>
                    </a:tc>
                    <a:extLst>
                      <a:ext uri="{0D108BD9-81ED-4DB2-BD59-A6C34878D82A}">
                        <a16:rowId xmlns:a16="http://schemas.microsoft.com/office/drawing/2014/main" val="10002"/>
                      </a:ext>
                    </a:extLst>
                  </a:tr>
                </a:tbl>
              </a:graphicData>
            </a:graphic>
          </p:graphicFrame>
        </mc:Fallback>
      </mc:AlternateContent>
    </p:spTree>
    <p:extLst>
      <p:ext uri="{BB962C8B-B14F-4D97-AF65-F5344CB8AC3E}">
        <p14:creationId xmlns:p14="http://schemas.microsoft.com/office/powerpoint/2010/main" val="152430760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Searching</a:t>
            </a:r>
          </a:p>
        </p:txBody>
      </p:sp>
      <mc:AlternateContent xmlns:mc="http://schemas.openxmlformats.org/markup-compatibility/2006">
        <mc:Choice xmlns:a14="http://schemas.microsoft.com/office/drawing/2010/main" Requires="a14">
          <p:graphicFrame>
            <p:nvGraphicFramePr>
              <p:cNvPr id="9" name="Table 8"/>
              <p:cNvGraphicFramePr>
                <a:graphicFrameLocks noGrp="1"/>
              </p:cNvGraphicFramePr>
              <p:nvPr/>
            </p:nvGraphicFramePr>
            <p:xfrm>
              <a:off x="5134708" y="1353324"/>
              <a:ext cx="6733359" cy="4112896"/>
            </p:xfrm>
            <a:graphic>
              <a:graphicData uri="http://schemas.openxmlformats.org/drawingml/2006/table">
                <a:tbl>
                  <a:tblPr firstRow="1" bandRow="1">
                    <a:tableStyleId>{5C22544A-7EE6-4342-B048-85BDC9FD1C3A}</a:tableStyleId>
                  </a:tblPr>
                  <a:tblGrid>
                    <a:gridCol w="2244453">
                      <a:extLst>
                        <a:ext uri="{9D8B030D-6E8A-4147-A177-3AD203B41FA5}">
                          <a16:colId xmlns:a16="http://schemas.microsoft.com/office/drawing/2014/main" val="20000"/>
                        </a:ext>
                      </a:extLst>
                    </a:gridCol>
                    <a:gridCol w="2255245">
                      <a:extLst>
                        <a:ext uri="{9D8B030D-6E8A-4147-A177-3AD203B41FA5}">
                          <a16:colId xmlns:a16="http://schemas.microsoft.com/office/drawing/2014/main" val="20001"/>
                        </a:ext>
                      </a:extLst>
                    </a:gridCol>
                    <a:gridCol w="2233661">
                      <a:extLst>
                        <a:ext uri="{9D8B030D-6E8A-4147-A177-3AD203B41FA5}">
                          <a16:colId xmlns:a16="http://schemas.microsoft.com/office/drawing/2014/main" val="20002"/>
                        </a:ext>
                      </a:extLst>
                    </a:gridCol>
                  </a:tblGrid>
                  <a:tr h="370840">
                    <a:tc>
                      <a:txBody>
                        <a:bodyPr/>
                        <a:lstStyle/>
                        <a:p>
                          <a:r>
                            <a:rPr lang="en-US" sz="1800"/>
                            <a:t>Data Structure</a:t>
                          </a:r>
                        </a:p>
                      </a:txBody>
                      <a:tcPr/>
                    </a:tc>
                    <a:tc>
                      <a:txBody>
                        <a:bodyPr/>
                        <a:lstStyle/>
                        <a:p>
                          <a:pPr algn="ctr"/>
                          <a:r>
                            <a:rPr lang="en-US" sz="1800"/>
                            <a:t>Average Runtime</a:t>
                          </a:r>
                        </a:p>
                      </a:txBody>
                      <a:tcPr/>
                    </a:tc>
                    <a:tc>
                      <a:txBody>
                        <a:bodyPr/>
                        <a:lstStyle/>
                        <a:p>
                          <a:r>
                            <a:rPr lang="en-US" sz="1800"/>
                            <a:t>Worst-Case Runtime</a:t>
                          </a:r>
                        </a:p>
                      </a:txBody>
                      <a:tcPr/>
                    </a:tc>
                    <a:extLst>
                      <a:ext uri="{0D108BD9-81ED-4DB2-BD59-A6C34878D82A}">
                        <a16:rowId xmlns:a16="http://schemas.microsoft.com/office/drawing/2014/main" val="10000"/>
                      </a:ext>
                    </a:extLst>
                  </a:tr>
                  <a:tr h="370840">
                    <a:tc>
                      <a:txBody>
                        <a:bodyPr/>
                        <a:lstStyle/>
                        <a:p>
                          <a:r>
                            <a:rPr lang="en-US" sz="1600"/>
                            <a:t>Array,</a:t>
                          </a:r>
                        </a:p>
                        <a:p>
                          <a:r>
                            <a:rPr lang="en-US" sz="1600"/>
                            <a:t>Stack,</a:t>
                          </a:r>
                        </a:p>
                        <a:p>
                          <a:r>
                            <a:rPr lang="en-US" sz="1600"/>
                            <a:t>Queue, </a:t>
                          </a:r>
                        </a:p>
                        <a:p>
                          <a:r>
                            <a:rPr lang="en-US" sz="1600"/>
                            <a:t>Linked-List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1"/>
                      </a:ext>
                    </a:extLst>
                  </a:tr>
                  <a:tr h="370840">
                    <a:tc>
                      <a:txBody>
                        <a:bodyPr/>
                        <a:lstStyle/>
                        <a:p>
                          <a:r>
                            <a:rPr lang="en-US" sz="1600"/>
                            <a:t>Skip List</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2"/>
                      </a:ext>
                    </a:extLst>
                  </a:tr>
                  <a:tr h="370840">
                    <a:tc>
                      <a:txBody>
                        <a:bodyPr/>
                        <a:lstStyle/>
                        <a:p>
                          <a:r>
                            <a:rPr lang="en-US" sz="1600"/>
                            <a:t>Hash Table</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(1)</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3"/>
                      </a:ext>
                    </a:extLst>
                  </a:tr>
                  <a:tr h="370840">
                    <a:tc>
                      <a:txBody>
                        <a:bodyPr/>
                        <a:lstStyle/>
                        <a:p>
                          <a:r>
                            <a:rPr lang="en-US" sz="1600" b="1"/>
                            <a:t>Binary</a:t>
                          </a:r>
                          <a:r>
                            <a:rPr lang="en-US" sz="1600" b="1" baseline="0"/>
                            <a:t> Search Tree</a:t>
                          </a:r>
                          <a:r>
                            <a:rPr lang="en-US" sz="1600" baseline="0"/>
                            <a:t>, Cartesian Tree,</a:t>
                          </a:r>
                        </a:p>
                        <a:p>
                          <a:r>
                            <a:rPr lang="en-US" sz="1600" baseline="0"/>
                            <a:t>KD Tree</a:t>
                          </a:r>
                          <a:endParaRPr lang="en-US" sz="1600"/>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b="0"/>
                            <a:t>O</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4"/>
                      </a:ext>
                    </a:extLst>
                  </a:tr>
                  <a:tr h="370840">
                    <a:tc>
                      <a:txBody>
                        <a:bodyPr/>
                        <a:lstStyle/>
                        <a:p>
                          <a:r>
                            <a:rPr lang="en-US" sz="1600"/>
                            <a:t>Red-Black Tree,</a:t>
                          </a:r>
                        </a:p>
                        <a:p>
                          <a:r>
                            <a:rPr lang="en-US" sz="1600"/>
                            <a:t>Splay Tree,</a:t>
                          </a:r>
                        </a:p>
                        <a:p>
                          <a:r>
                            <a:rPr lang="en-US" sz="1600" b="1"/>
                            <a:t>AVL Tree</a:t>
                          </a:r>
                          <a:r>
                            <a:rPr lang="en-US" sz="1600"/>
                            <a:t>,</a:t>
                          </a:r>
                        </a:p>
                        <a:p>
                          <a:r>
                            <a:rPr lang="en-US" sz="1600"/>
                            <a:t>B-Tree</a:t>
                          </a:r>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a:t>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oMath>
                          </a14:m>
                          <a:endParaRPr lang="en-US"/>
                        </a:p>
                      </a:txBody>
                      <a:tcPr/>
                    </a:tc>
                    <a:extLst>
                      <a:ext uri="{0D108BD9-81ED-4DB2-BD59-A6C34878D82A}">
                        <a16:rowId xmlns:a16="http://schemas.microsoft.com/office/drawing/2014/main" val="10005"/>
                      </a:ext>
                    </a:extLst>
                  </a:tr>
                </a:tbl>
              </a:graphicData>
            </a:graphic>
          </p:graphicFrame>
        </mc:Choice>
        <mc:Fallback>
          <p:graphicFrame>
            <p:nvGraphicFramePr>
              <p:cNvPr id="9" name="Table 8"/>
              <p:cNvGraphicFramePr>
                <a:graphicFrameLocks noGrp="1"/>
              </p:cNvGraphicFramePr>
              <p:nvPr/>
            </p:nvGraphicFramePr>
            <p:xfrm>
              <a:off x="5134708" y="1353324"/>
              <a:ext cx="6733359" cy="4112896"/>
            </p:xfrm>
            <a:graphic>
              <a:graphicData uri="http://schemas.openxmlformats.org/drawingml/2006/table">
                <a:tbl>
                  <a:tblPr firstRow="1" bandRow="1">
                    <a:tableStyleId>{5C22544A-7EE6-4342-B048-85BDC9FD1C3A}</a:tableStyleId>
                  </a:tblPr>
                  <a:tblGrid>
                    <a:gridCol w="2244453">
                      <a:extLst>
                        <a:ext uri="{9D8B030D-6E8A-4147-A177-3AD203B41FA5}">
                          <a16:colId xmlns:a16="http://schemas.microsoft.com/office/drawing/2014/main" val="20000"/>
                        </a:ext>
                      </a:extLst>
                    </a:gridCol>
                    <a:gridCol w="2255245">
                      <a:extLst>
                        <a:ext uri="{9D8B030D-6E8A-4147-A177-3AD203B41FA5}">
                          <a16:colId xmlns:a16="http://schemas.microsoft.com/office/drawing/2014/main" val="20001"/>
                        </a:ext>
                      </a:extLst>
                    </a:gridCol>
                    <a:gridCol w="2233661">
                      <a:extLst>
                        <a:ext uri="{9D8B030D-6E8A-4147-A177-3AD203B41FA5}">
                          <a16:colId xmlns:a16="http://schemas.microsoft.com/office/drawing/2014/main" val="20002"/>
                        </a:ext>
                      </a:extLst>
                    </a:gridCol>
                  </a:tblGrid>
                  <a:tr h="370840">
                    <a:tc>
                      <a:txBody>
                        <a:bodyPr/>
                        <a:lstStyle/>
                        <a:p>
                          <a:r>
                            <a:rPr lang="en-US" sz="1800"/>
                            <a:t>Data Structure</a:t>
                          </a:r>
                        </a:p>
                      </a:txBody>
                      <a:tcPr/>
                    </a:tc>
                    <a:tc>
                      <a:txBody>
                        <a:bodyPr/>
                        <a:lstStyle/>
                        <a:p>
                          <a:pPr algn="ctr"/>
                          <a:r>
                            <a:rPr lang="en-US" sz="1800"/>
                            <a:t>Average Runtime</a:t>
                          </a:r>
                        </a:p>
                      </a:txBody>
                      <a:tcPr/>
                    </a:tc>
                    <a:tc>
                      <a:txBody>
                        <a:bodyPr/>
                        <a:lstStyle/>
                        <a:p>
                          <a:r>
                            <a:rPr lang="en-US" sz="1800"/>
                            <a:t>Worst-Case Runtime</a:t>
                          </a:r>
                        </a:p>
                      </a:txBody>
                      <a:tcPr/>
                    </a:tc>
                    <a:extLst>
                      <a:ext uri="{0D108BD9-81ED-4DB2-BD59-A6C34878D82A}">
                        <a16:rowId xmlns:a16="http://schemas.microsoft.com/office/drawing/2014/main" val="10000"/>
                      </a:ext>
                    </a:extLst>
                  </a:tr>
                  <a:tr h="1066800">
                    <a:tc>
                      <a:txBody>
                        <a:bodyPr/>
                        <a:lstStyle/>
                        <a:p>
                          <a:r>
                            <a:rPr lang="en-US" sz="1600"/>
                            <a:t>Array,</a:t>
                          </a:r>
                        </a:p>
                        <a:p>
                          <a:r>
                            <a:rPr lang="en-US" sz="1600"/>
                            <a:t>Stack,</a:t>
                          </a:r>
                        </a:p>
                        <a:p>
                          <a:r>
                            <a:rPr lang="en-US" sz="1600"/>
                            <a:t>Queue, </a:t>
                          </a:r>
                        </a:p>
                        <a:p>
                          <a:r>
                            <a:rPr lang="en-US" sz="1600"/>
                            <a:t>Linked-List</a:t>
                          </a:r>
                        </a:p>
                      </a:txBody>
                      <a:tcPr/>
                    </a:tc>
                    <a:tc>
                      <a:txBody>
                        <a:bodyPr/>
                        <a:lstStyle/>
                        <a:p>
                          <a:endParaRPr lang="en-US"/>
                        </a:p>
                      </a:txBody>
                      <a:tcPr>
                        <a:blipFill>
                          <a:blip r:embed="rId3"/>
                          <a:stretch>
                            <a:fillRect l="-99730" t="-37143" r="-100541" b="-257714"/>
                          </a:stretch>
                        </a:blipFill>
                      </a:tcPr>
                    </a:tc>
                    <a:tc>
                      <a:txBody>
                        <a:bodyPr/>
                        <a:lstStyle/>
                        <a:p>
                          <a:endParaRPr lang="en-US"/>
                        </a:p>
                      </a:txBody>
                      <a:tcPr>
                        <a:blipFill>
                          <a:blip r:embed="rId3"/>
                          <a:stretch>
                            <a:fillRect l="-201362" t="-37143" r="-1362" b="-257714"/>
                          </a:stretch>
                        </a:blipFill>
                      </a:tcPr>
                    </a:tc>
                    <a:extLst>
                      <a:ext uri="{0D108BD9-81ED-4DB2-BD59-A6C34878D82A}">
                        <a16:rowId xmlns:a16="http://schemas.microsoft.com/office/drawing/2014/main" val="10001"/>
                      </a:ext>
                    </a:extLst>
                  </a:tr>
                  <a:tr h="392748">
                    <a:tc>
                      <a:txBody>
                        <a:bodyPr/>
                        <a:lstStyle/>
                        <a:p>
                          <a:r>
                            <a:rPr lang="en-US" sz="1600"/>
                            <a:t>Skip List</a:t>
                          </a:r>
                        </a:p>
                      </a:txBody>
                      <a:tcPr/>
                    </a:tc>
                    <a:tc>
                      <a:txBody>
                        <a:bodyPr/>
                        <a:lstStyle/>
                        <a:p>
                          <a:endParaRPr lang="en-US"/>
                        </a:p>
                      </a:txBody>
                      <a:tcPr>
                        <a:blipFill>
                          <a:blip r:embed="rId3"/>
                          <a:stretch>
                            <a:fillRect l="-99730" t="-375000" r="-100541" b="-604688"/>
                          </a:stretch>
                        </a:blipFill>
                      </a:tcPr>
                    </a:tc>
                    <a:tc>
                      <a:txBody>
                        <a:bodyPr/>
                        <a:lstStyle/>
                        <a:p>
                          <a:endParaRPr lang="en-US"/>
                        </a:p>
                      </a:txBody>
                      <a:tcPr>
                        <a:blipFill>
                          <a:blip r:embed="rId3"/>
                          <a:stretch>
                            <a:fillRect l="-201362" t="-375000" r="-1362" b="-604688"/>
                          </a:stretch>
                        </a:blipFill>
                      </a:tcPr>
                    </a:tc>
                    <a:extLst>
                      <a:ext uri="{0D108BD9-81ED-4DB2-BD59-A6C34878D82A}">
                        <a16:rowId xmlns:a16="http://schemas.microsoft.com/office/drawing/2014/main" val="10002"/>
                      </a:ext>
                    </a:extLst>
                  </a:tr>
                  <a:tr h="392748">
                    <a:tc>
                      <a:txBody>
                        <a:bodyPr/>
                        <a:lstStyle/>
                        <a:p>
                          <a:r>
                            <a:rPr lang="en-US" sz="1600"/>
                            <a:t>Hash Table</a:t>
                          </a:r>
                        </a:p>
                      </a:txBody>
                      <a:tcPr/>
                    </a:tc>
                    <a:tc>
                      <a:txBody>
                        <a:bodyPr/>
                        <a:lstStyle/>
                        <a:p>
                          <a:endParaRPr lang="en-US"/>
                        </a:p>
                      </a:txBody>
                      <a:tcPr>
                        <a:blipFill>
                          <a:blip r:embed="rId3"/>
                          <a:stretch>
                            <a:fillRect l="-99730" t="-467692" r="-100541" b="-495385"/>
                          </a:stretch>
                        </a:blipFill>
                      </a:tcPr>
                    </a:tc>
                    <a:tc>
                      <a:txBody>
                        <a:bodyPr/>
                        <a:lstStyle/>
                        <a:p>
                          <a:endParaRPr lang="en-US"/>
                        </a:p>
                      </a:txBody>
                      <a:tcPr>
                        <a:blipFill>
                          <a:blip r:embed="rId3"/>
                          <a:stretch>
                            <a:fillRect l="-201362" t="-467692" r="-1362" b="-495385"/>
                          </a:stretch>
                        </a:blipFill>
                      </a:tcPr>
                    </a:tc>
                    <a:extLst>
                      <a:ext uri="{0D108BD9-81ED-4DB2-BD59-A6C34878D82A}">
                        <a16:rowId xmlns:a16="http://schemas.microsoft.com/office/drawing/2014/main" val="10003"/>
                      </a:ext>
                    </a:extLst>
                  </a:tr>
                  <a:tr h="822960">
                    <a:tc>
                      <a:txBody>
                        <a:bodyPr/>
                        <a:lstStyle/>
                        <a:p>
                          <a:r>
                            <a:rPr lang="en-US" sz="1600" b="1"/>
                            <a:t>Binary</a:t>
                          </a:r>
                          <a:r>
                            <a:rPr lang="en-US" sz="1600" b="1" baseline="0"/>
                            <a:t> Search Tree</a:t>
                          </a:r>
                          <a:r>
                            <a:rPr lang="en-US" sz="1600" baseline="0"/>
                            <a:t>, Cartesian Tree,</a:t>
                          </a:r>
                        </a:p>
                        <a:p>
                          <a:r>
                            <a:rPr lang="en-US" sz="1600" baseline="0"/>
                            <a:t>KD Tree</a:t>
                          </a:r>
                          <a:endParaRPr lang="en-US" sz="1600"/>
                        </a:p>
                      </a:txBody>
                      <a:tcPr/>
                    </a:tc>
                    <a:tc>
                      <a:txBody>
                        <a:bodyPr/>
                        <a:lstStyle/>
                        <a:p>
                          <a:endParaRPr lang="en-US"/>
                        </a:p>
                      </a:txBody>
                      <a:tcPr>
                        <a:blipFill>
                          <a:blip r:embed="rId3"/>
                          <a:stretch>
                            <a:fillRect l="-99730" t="-273333" r="-100541" b="-138519"/>
                          </a:stretch>
                        </a:blipFill>
                      </a:tcPr>
                    </a:tc>
                    <a:tc>
                      <a:txBody>
                        <a:bodyPr/>
                        <a:lstStyle/>
                        <a:p>
                          <a:endParaRPr lang="en-US"/>
                        </a:p>
                      </a:txBody>
                      <a:tcPr>
                        <a:blipFill>
                          <a:blip r:embed="rId3"/>
                          <a:stretch>
                            <a:fillRect l="-201362" t="-273333" r="-1362" b="-138519"/>
                          </a:stretch>
                        </a:blipFill>
                      </a:tcPr>
                    </a:tc>
                    <a:extLst>
                      <a:ext uri="{0D108BD9-81ED-4DB2-BD59-A6C34878D82A}">
                        <a16:rowId xmlns:a16="http://schemas.microsoft.com/office/drawing/2014/main" val="10004"/>
                      </a:ext>
                    </a:extLst>
                  </a:tr>
                  <a:tr h="1066800">
                    <a:tc>
                      <a:txBody>
                        <a:bodyPr/>
                        <a:lstStyle/>
                        <a:p>
                          <a:r>
                            <a:rPr lang="en-US" sz="1600"/>
                            <a:t>Red-Black Tree,</a:t>
                          </a:r>
                        </a:p>
                        <a:p>
                          <a:r>
                            <a:rPr lang="en-US" sz="1600"/>
                            <a:t>Splay Tree,</a:t>
                          </a:r>
                        </a:p>
                        <a:p>
                          <a:r>
                            <a:rPr lang="en-US" sz="1600" b="1"/>
                            <a:t>AVL Tree</a:t>
                          </a:r>
                          <a:r>
                            <a:rPr lang="en-US" sz="1600"/>
                            <a:t>,</a:t>
                          </a:r>
                        </a:p>
                        <a:p>
                          <a:r>
                            <a:rPr lang="en-US" sz="1600"/>
                            <a:t>B-Tree</a:t>
                          </a:r>
                        </a:p>
                      </a:txBody>
                      <a:tcPr/>
                    </a:tc>
                    <a:tc>
                      <a:txBody>
                        <a:bodyPr/>
                        <a:lstStyle/>
                        <a:p>
                          <a:endParaRPr lang="en-US"/>
                        </a:p>
                      </a:txBody>
                      <a:tcPr>
                        <a:blipFill>
                          <a:blip r:embed="rId3"/>
                          <a:stretch>
                            <a:fillRect l="-99730" t="-288000" r="-100541" b="-6857"/>
                          </a:stretch>
                        </a:blipFill>
                      </a:tcPr>
                    </a:tc>
                    <a:tc>
                      <a:txBody>
                        <a:bodyPr/>
                        <a:lstStyle/>
                        <a:p>
                          <a:endParaRPr lang="en-US"/>
                        </a:p>
                      </a:txBody>
                      <a:tcPr>
                        <a:blipFill>
                          <a:blip r:embed="rId3"/>
                          <a:stretch>
                            <a:fillRect l="-201362" t="-288000" r="-1362" b="-6857"/>
                          </a:stretch>
                        </a:blipFill>
                      </a:tcPr>
                    </a:tc>
                    <a:extLst>
                      <a:ext uri="{0D108BD9-81ED-4DB2-BD59-A6C34878D82A}">
                        <a16:rowId xmlns:a16="http://schemas.microsoft.com/office/drawing/2014/main" val="10005"/>
                      </a:ext>
                    </a:extLst>
                  </a:tr>
                </a:tbl>
              </a:graphicData>
            </a:graphic>
          </p:graphicFrame>
        </mc:Fallback>
      </mc:AlternateContent>
      <p:sp>
        <p:nvSpPr>
          <p:cNvPr id="10" name="Text Placeholder 2">
            <a:extLst>
              <a:ext uri="{FF2B5EF4-FFF2-40B4-BE49-F238E27FC236}">
                <a16:creationId xmlns:a16="http://schemas.microsoft.com/office/drawing/2014/main" id="{2938D4B2-007E-4428-8C35-6226EF52C3FA}"/>
              </a:ext>
            </a:extLst>
          </p:cNvPr>
          <p:cNvSpPr txBox="1">
            <a:spLocks/>
          </p:cNvSpPr>
          <p:nvPr/>
        </p:nvSpPr>
        <p:spPr>
          <a:xfrm>
            <a:off x="612269" y="2421926"/>
            <a:ext cx="4088588" cy="1975691"/>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Popular Algorithms</a:t>
            </a:r>
          </a:p>
          <a:p>
            <a:pPr lvl="1">
              <a:spcBef>
                <a:spcPts val="0"/>
              </a:spcBef>
            </a:pPr>
            <a:r>
              <a:rPr lang="en-US"/>
              <a:t>Sorted arrays: </a:t>
            </a:r>
            <a:r>
              <a:rPr lang="en-US" b="1">
                <a:solidFill>
                  <a:schemeClr val="accent1">
                    <a:lumMod val="75000"/>
                  </a:schemeClr>
                </a:solidFill>
              </a:rPr>
              <a:t>Binary Search</a:t>
            </a:r>
          </a:p>
          <a:p>
            <a:pPr lvl="1">
              <a:spcBef>
                <a:spcPts val="0"/>
              </a:spcBef>
            </a:pPr>
            <a:r>
              <a:rPr lang="en-US"/>
              <a:t>Graphs: </a:t>
            </a:r>
            <a:r>
              <a:rPr lang="en-US" b="1">
                <a:solidFill>
                  <a:schemeClr val="accent1">
                    <a:lumMod val="75000"/>
                  </a:schemeClr>
                </a:solidFill>
              </a:rPr>
              <a:t>BFS + DFS</a:t>
            </a:r>
          </a:p>
          <a:p>
            <a:pPr lvl="1">
              <a:spcBef>
                <a:spcPts val="0"/>
              </a:spcBef>
            </a:pPr>
            <a:r>
              <a:rPr lang="en-US"/>
              <a:t>Strings: </a:t>
            </a:r>
            <a:r>
              <a:rPr lang="en-US" b="1" err="1"/>
              <a:t>Rapin</a:t>
            </a:r>
            <a:r>
              <a:rPr lang="en-US" b="1"/>
              <a:t>-Karp</a:t>
            </a:r>
            <a:r>
              <a:rPr lang="en-US"/>
              <a:t>, Knuth-Morris-Pratt (KMP), Boyer-Moore</a:t>
            </a:r>
          </a:p>
          <a:p>
            <a:pPr lvl="2">
              <a:spcBef>
                <a:spcPts val="0"/>
              </a:spcBef>
            </a:pPr>
            <a:endParaRPr lang="en-US"/>
          </a:p>
          <a:p>
            <a:pPr marL="443519" lvl="1" indent="-280118" defTabSz="498603">
              <a:spcBef>
                <a:spcPts val="0"/>
              </a:spcBef>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Tree>
    <p:extLst>
      <p:ext uri="{BB962C8B-B14F-4D97-AF65-F5344CB8AC3E}">
        <p14:creationId xmlns:p14="http://schemas.microsoft.com/office/powerpoint/2010/main" val="40964397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a:xfrm>
            <a:off x="668309" y="1024559"/>
            <a:ext cx="10819785" cy="766221"/>
          </a:xfrm>
        </p:spPr>
        <p:txBody>
          <a:bodyPr/>
          <a:lstStyle/>
          <a:p>
            <a:r>
              <a:rPr lang="en-US"/>
              <a:t>Recursion</a:t>
            </a:r>
          </a:p>
        </p:txBody>
      </p:sp>
      <p:sp>
        <p:nvSpPr>
          <p:cNvPr id="3" name="Text Placeholder 2">
            <a:extLst>
              <a:ext uri="{FF2B5EF4-FFF2-40B4-BE49-F238E27FC236}">
                <a16:creationId xmlns:a16="http://schemas.microsoft.com/office/drawing/2014/main" id="{7ADA8DD5-580D-4B7F-8E4F-A1E1E61F6795}"/>
              </a:ext>
            </a:extLst>
          </p:cNvPr>
          <p:cNvSpPr>
            <a:spLocks noGrp="1"/>
          </p:cNvSpPr>
          <p:nvPr>
            <p:ph type="body" sz="quarter" idx="16"/>
          </p:nvPr>
        </p:nvSpPr>
        <p:spPr>
          <a:xfrm>
            <a:off x="668310" y="2343265"/>
            <a:ext cx="3646834" cy="1702262"/>
          </a:xfrm>
        </p:spPr>
        <p:txBody>
          <a:bodyPr/>
          <a:lstStyle/>
          <a:p>
            <a:pPr marL="0" indent="0">
              <a:spcBef>
                <a:spcPts val="0"/>
              </a:spcBef>
              <a:buNone/>
            </a:pPr>
            <a:r>
              <a:rPr lang="en-US">
                <a:solidFill>
                  <a:srgbClr val="004B50"/>
                </a:solidFill>
              </a:rPr>
              <a:t>Recognizing Recursion</a:t>
            </a:r>
          </a:p>
          <a:p>
            <a:pPr lvl="1">
              <a:spcBef>
                <a:spcPts val="0"/>
              </a:spcBef>
            </a:pPr>
            <a:r>
              <a:rPr lang="en-US" sz="1800"/>
              <a:t>Solution can be built out of the solution to </a:t>
            </a:r>
            <a:r>
              <a:rPr lang="en-US" sz="1800" b="1" err="1"/>
              <a:t>subproblems</a:t>
            </a:r>
            <a:endParaRPr lang="en-US" sz="1800" b="1"/>
          </a:p>
          <a:p>
            <a:pPr lvl="1">
              <a:spcBef>
                <a:spcPts val="0"/>
              </a:spcBef>
            </a:pPr>
            <a:r>
              <a:rPr lang="en-US" sz="1800"/>
              <a:t>Common phrasing:</a:t>
            </a:r>
          </a:p>
          <a:p>
            <a:pPr lvl="2">
              <a:spcBef>
                <a:spcPts val="0"/>
              </a:spcBef>
            </a:pPr>
            <a:r>
              <a:rPr lang="en-US" sz="1800"/>
              <a:t>“… compute/list the first </a:t>
            </a:r>
            <a:r>
              <a:rPr lang="en-US" sz="1800" i="1"/>
              <a:t>n”</a:t>
            </a:r>
          </a:p>
          <a:p>
            <a:pPr lvl="2">
              <a:spcBef>
                <a:spcPts val="0"/>
              </a:spcBef>
            </a:pPr>
            <a:r>
              <a:rPr lang="en-US" sz="1800"/>
              <a:t>“Implement a method to compute all…”</a:t>
            </a:r>
          </a:p>
          <a:p>
            <a:pPr marL="163401" lvl="1" indent="0">
              <a:spcBef>
                <a:spcPts val="0"/>
              </a:spcBef>
              <a:buNone/>
            </a:pPr>
            <a:endParaRPr lang="en-US"/>
          </a:p>
          <a:p>
            <a:pPr lvl="1">
              <a:spcBef>
                <a:spcPts val="0"/>
              </a:spcBef>
            </a:pPr>
            <a:endParaRPr lang="en-US"/>
          </a:p>
        </p:txBody>
      </p:sp>
      <p:sp>
        <p:nvSpPr>
          <p:cNvPr id="5" name="Rectangle 4"/>
          <p:cNvSpPr/>
          <p:nvPr/>
        </p:nvSpPr>
        <p:spPr>
          <a:xfrm>
            <a:off x="5972408" y="3244334"/>
            <a:ext cx="247184" cy="369332"/>
          </a:xfrm>
          <a:prstGeom prst="rect">
            <a:avLst/>
          </a:prstGeom>
        </p:spPr>
        <p:txBody>
          <a:bodyPr wrap="none">
            <a:spAutoFit/>
          </a:bodyPr>
          <a:lstStyle/>
          <a:p>
            <a:r>
              <a:rPr lang="en-US"/>
              <a:t> </a:t>
            </a:r>
          </a:p>
        </p:txBody>
      </p:sp>
      <p:sp>
        <p:nvSpPr>
          <p:cNvPr id="6" name="Text Placeholder 2">
            <a:extLst>
              <a:ext uri="{FF2B5EF4-FFF2-40B4-BE49-F238E27FC236}">
                <a16:creationId xmlns:a16="http://schemas.microsoft.com/office/drawing/2014/main" id="{7ADA8DD5-580D-4B7F-8E4F-A1E1E61F6795}"/>
              </a:ext>
            </a:extLst>
          </p:cNvPr>
          <p:cNvSpPr txBox="1">
            <a:spLocks/>
          </p:cNvSpPr>
          <p:nvPr/>
        </p:nvSpPr>
        <p:spPr>
          <a:xfrm>
            <a:off x="668309" y="4848096"/>
            <a:ext cx="3646834" cy="1702262"/>
          </a:xfrm>
          <a:prstGeom prst="rect">
            <a:avLst/>
          </a:prstGeom>
        </p:spPr>
        <p:txBody>
          <a:bodyPr vert="horz" lIns="0" tIns="0" rIns="0" bIns="0" rtlCol="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ClrTx/>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ClrTx/>
              <a:buFont typeface="Wingdings" panose="05000000000000000000" pitchFamily="2" charset="2"/>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Bef>
                <a:spcPct val="20000"/>
              </a:spcBef>
              <a:spcAft>
                <a:spcPts val="409"/>
              </a:spcAft>
              <a:buFont typeface="Arial"/>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a:solidFill>
                  <a:srgbClr val="004B50"/>
                </a:solidFill>
              </a:rPr>
              <a:t>Three Pillars</a:t>
            </a:r>
          </a:p>
          <a:p>
            <a:pPr lvl="1">
              <a:spcBef>
                <a:spcPts val="0"/>
              </a:spcBef>
            </a:pPr>
            <a:r>
              <a:rPr lang="en-US"/>
              <a:t>Base Case</a:t>
            </a:r>
          </a:p>
          <a:p>
            <a:pPr lvl="1">
              <a:spcBef>
                <a:spcPts val="0"/>
              </a:spcBef>
            </a:pPr>
            <a:r>
              <a:rPr lang="en-US"/>
              <a:t>Work towards Base Case</a:t>
            </a:r>
          </a:p>
          <a:p>
            <a:pPr lvl="1">
              <a:spcBef>
                <a:spcPts val="0"/>
              </a:spcBef>
            </a:pPr>
            <a:r>
              <a:rPr lang="en-US"/>
              <a:t>Recursive Call</a:t>
            </a:r>
          </a:p>
          <a:p>
            <a:pPr lvl="1">
              <a:spcBef>
                <a:spcPts val="0"/>
              </a:spcBef>
            </a:pPr>
            <a:endParaRPr lang="en-US"/>
          </a:p>
        </p:txBody>
      </p:sp>
      <p:sp>
        <p:nvSpPr>
          <p:cNvPr id="7" name="Text Placeholder 2">
            <a:extLst>
              <a:ext uri="{FF2B5EF4-FFF2-40B4-BE49-F238E27FC236}">
                <a16:creationId xmlns:a16="http://schemas.microsoft.com/office/drawing/2014/main" id="{2938D4B2-007E-4428-8C35-6226EF52C3FA}"/>
              </a:ext>
            </a:extLst>
          </p:cNvPr>
          <p:cNvSpPr txBox="1">
            <a:spLocks/>
          </p:cNvSpPr>
          <p:nvPr/>
        </p:nvSpPr>
        <p:spPr>
          <a:xfrm>
            <a:off x="5250644" y="4351819"/>
            <a:ext cx="5434935" cy="2984406"/>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Common Recursive Problems</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rPr>
              <a:t>Fibonacci</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rPr>
              <a:t>Towers of Hanoi</a:t>
            </a: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hlinkClick r:id="rId3"/>
              </a:rPr>
              <a:t>Generate Parentheses</a:t>
            </a:r>
            <a:endParaRPr lang="en-US" sz="1961" b="1">
              <a:gradFill>
                <a:gsLst>
                  <a:gs pos="79646">
                    <a:srgbClr val="737373"/>
                  </a:gs>
                  <a:gs pos="63000">
                    <a:srgbClr val="737373"/>
                  </a:gs>
                </a:gsLst>
                <a:lin ang="5400000" scaled="1"/>
              </a:gradFill>
              <a:latin typeface="Segoe UI Semilight"/>
            </a:endParaRPr>
          </a:p>
          <a:p>
            <a:pPr marL="443519" lvl="1" indent="-280118" defTabSz="498603">
              <a:spcBef>
                <a:spcPts val="0"/>
              </a:spcBef>
            </a:pPr>
            <a:r>
              <a:rPr lang="en-US" sz="1961" b="1">
                <a:gradFill>
                  <a:gsLst>
                    <a:gs pos="79646">
                      <a:srgbClr val="737373"/>
                    </a:gs>
                    <a:gs pos="63000">
                      <a:srgbClr val="737373"/>
                    </a:gs>
                  </a:gsLst>
                  <a:lin ang="5400000" scaled="1"/>
                </a:gradFill>
                <a:latin typeface="Segoe UI Semilight"/>
                <a:hlinkClick r:id="rId4"/>
              </a:rPr>
              <a:t>Stack of Boxes</a:t>
            </a:r>
            <a:endParaRPr lang="en-US" b="1"/>
          </a:p>
          <a:p>
            <a:pPr marL="606919" lvl="2" indent="-280118" defTabSz="498603">
              <a:spcBef>
                <a:spcPts val="0"/>
              </a:spcBef>
              <a:buClr>
                <a:srgbClr val="004B50"/>
              </a:buClr>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
        <p:nvSpPr>
          <p:cNvPr id="8" name="Text Placeholder 2">
            <a:extLst>
              <a:ext uri="{FF2B5EF4-FFF2-40B4-BE49-F238E27FC236}">
                <a16:creationId xmlns:a16="http://schemas.microsoft.com/office/drawing/2014/main" id="{7ADA8DD5-580D-4B7F-8E4F-A1E1E61F6795}"/>
              </a:ext>
            </a:extLst>
          </p:cNvPr>
          <p:cNvSpPr txBox="1">
            <a:spLocks/>
          </p:cNvSpPr>
          <p:nvPr/>
        </p:nvSpPr>
        <p:spPr>
          <a:xfrm>
            <a:off x="5188119" y="2343265"/>
            <a:ext cx="3877727" cy="1702262"/>
          </a:xfrm>
          <a:prstGeom prst="rect">
            <a:avLst/>
          </a:prstGeom>
        </p:spPr>
        <p:txBody>
          <a:bodyPr vert="horz" lIns="0" tIns="0" rIns="0" bIns="0" rtlCol="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ClrTx/>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ClrTx/>
              <a:buFont typeface="Wingdings" panose="05000000000000000000" pitchFamily="2" charset="2"/>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Bef>
                <a:spcPct val="20000"/>
              </a:spcBef>
              <a:spcAft>
                <a:spcPts val="409"/>
              </a:spcAft>
              <a:buFont typeface="Arial"/>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a:solidFill>
                  <a:srgbClr val="004B50"/>
                </a:solidFill>
              </a:rPr>
              <a:t>Common Mistakes</a:t>
            </a:r>
          </a:p>
          <a:p>
            <a:pPr lvl="1">
              <a:spcBef>
                <a:spcPts val="0"/>
              </a:spcBef>
            </a:pPr>
            <a:r>
              <a:rPr lang="en-US"/>
              <a:t>Missing/incorrect base case(s)</a:t>
            </a:r>
          </a:p>
          <a:p>
            <a:pPr lvl="1">
              <a:spcBef>
                <a:spcPts val="0"/>
              </a:spcBef>
            </a:pPr>
            <a:r>
              <a:rPr lang="en-US"/>
              <a:t>Not discussing recursion vs. iteration trade-offs with your interviewer</a:t>
            </a:r>
          </a:p>
          <a:p>
            <a:pPr lvl="1">
              <a:spcBef>
                <a:spcPts val="0"/>
              </a:spcBef>
            </a:pPr>
            <a:endParaRPr lang="en-US"/>
          </a:p>
        </p:txBody>
      </p:sp>
    </p:spTree>
    <p:extLst>
      <p:ext uri="{BB962C8B-B14F-4D97-AF65-F5344CB8AC3E}">
        <p14:creationId xmlns:p14="http://schemas.microsoft.com/office/powerpoint/2010/main" val="283906761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Iteration vs. Recursion</a:t>
            </a:r>
          </a:p>
        </p:txBody>
      </p:sp>
      <p:sp>
        <p:nvSpPr>
          <p:cNvPr id="4" name="Text Placeholder 2">
            <a:extLst>
              <a:ext uri="{FF2B5EF4-FFF2-40B4-BE49-F238E27FC236}">
                <a16:creationId xmlns:a16="http://schemas.microsoft.com/office/drawing/2014/main" id="{2938D4B2-007E-4428-8C35-6226EF52C3FA}"/>
              </a:ext>
            </a:extLst>
          </p:cNvPr>
          <p:cNvSpPr txBox="1">
            <a:spLocks noGrp="1"/>
          </p:cNvSpPr>
          <p:nvPr>
            <p:ph type="body" sz="quarter" idx="16"/>
          </p:nvPr>
        </p:nvSpPr>
        <p:spPr>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defTabSz="498603">
              <a:spcBef>
                <a:spcPts val="0"/>
              </a:spcBef>
              <a:buClr>
                <a:srgbClr val="004B50"/>
              </a:buClr>
              <a:buNone/>
            </a:pPr>
            <a:r>
              <a:rPr lang="en-US" sz="1961">
                <a:solidFill>
                  <a:srgbClr val="004B50"/>
                </a:solidFill>
              </a:rPr>
              <a:t>A Complexity vs. Space Trade-Off</a:t>
            </a:r>
          </a:p>
          <a:p>
            <a:pPr marL="443519" lvl="1" indent="-280118" defTabSz="498603">
              <a:spcBef>
                <a:spcPts val="0"/>
              </a:spcBef>
            </a:pPr>
            <a:r>
              <a:rPr lang="en-US" sz="1800">
                <a:gradFill>
                  <a:gsLst>
                    <a:gs pos="79646">
                      <a:srgbClr val="737373"/>
                    </a:gs>
                    <a:gs pos="63000">
                      <a:srgbClr val="737373"/>
                    </a:gs>
                  </a:gsLst>
                  <a:lin ang="5400000" scaled="1"/>
                </a:gradFill>
                <a:latin typeface="Segoe UI Semilight"/>
              </a:rPr>
              <a:t>Recursion is typically less space efficient</a:t>
            </a:r>
          </a:p>
          <a:p>
            <a:pPr marL="610203" lvl="2" indent="-280118" defTabSz="498603">
              <a:spcBef>
                <a:spcPts val="0"/>
              </a:spcBef>
            </a:pPr>
            <a:r>
              <a:rPr lang="en-US" sz="1800">
                <a:gradFill>
                  <a:gsLst>
                    <a:gs pos="79646">
                      <a:srgbClr val="737373"/>
                    </a:gs>
                    <a:gs pos="63000">
                      <a:srgbClr val="737373"/>
                    </a:gs>
                  </a:gsLst>
                  <a:lin ang="5400000" scaled="1"/>
                </a:gradFill>
                <a:latin typeface="Segoe UI Semilight"/>
              </a:rPr>
              <a:t>A new layer is added to the stack for each recursive call, so an algorithm that </a:t>
            </a:r>
            <a:r>
              <a:rPr lang="en-US" sz="1800" err="1">
                <a:gradFill>
                  <a:gsLst>
                    <a:gs pos="79646">
                      <a:srgbClr val="737373"/>
                    </a:gs>
                    <a:gs pos="63000">
                      <a:srgbClr val="737373"/>
                    </a:gs>
                  </a:gsLst>
                  <a:lin ang="5400000" scaled="1"/>
                </a:gradFill>
                <a:latin typeface="Segoe UI Semilight"/>
              </a:rPr>
              <a:t>recurses</a:t>
            </a:r>
            <a:r>
              <a:rPr lang="en-US" sz="1800">
                <a:gradFill>
                  <a:gsLst>
                    <a:gs pos="79646">
                      <a:srgbClr val="737373"/>
                    </a:gs>
                    <a:gs pos="63000">
                      <a:srgbClr val="737373"/>
                    </a:gs>
                  </a:gsLst>
                  <a:lin ang="5400000" scaled="1"/>
                </a:gradFill>
                <a:latin typeface="Segoe UI Semilight"/>
              </a:rPr>
              <a:t> to depth n will use at least O(n) of memory</a:t>
            </a:r>
          </a:p>
          <a:p>
            <a:pPr marL="443519" lvl="1" indent="-280118" defTabSz="498603">
              <a:spcBef>
                <a:spcPts val="0"/>
              </a:spcBef>
            </a:pPr>
            <a:r>
              <a:rPr lang="en-US" sz="1800" i="1">
                <a:gradFill>
                  <a:gsLst>
                    <a:gs pos="79646">
                      <a:srgbClr val="737373"/>
                    </a:gs>
                    <a:gs pos="63000">
                      <a:srgbClr val="737373"/>
                    </a:gs>
                  </a:gsLst>
                  <a:lin ang="5400000" scaled="1"/>
                </a:gradFill>
                <a:latin typeface="Segoe UI Semilight"/>
              </a:rPr>
              <a:t>All</a:t>
            </a:r>
            <a:r>
              <a:rPr lang="en-US" sz="1800">
                <a:gradFill>
                  <a:gsLst>
                    <a:gs pos="79646">
                      <a:srgbClr val="737373"/>
                    </a:gs>
                    <a:gs pos="63000">
                      <a:srgbClr val="737373"/>
                    </a:gs>
                  </a:gsLst>
                  <a:lin ang="5400000" scaled="1"/>
                </a:gradFill>
                <a:latin typeface="Segoe UI Semilight"/>
              </a:rPr>
              <a:t> recursive algorithms can be implemented iteratively, but the code may be much more complex</a:t>
            </a:r>
          </a:p>
          <a:p>
            <a:pPr marL="610203" lvl="2" indent="-280118" defTabSz="498603">
              <a:spcBef>
                <a:spcPts val="0"/>
              </a:spcBef>
            </a:pPr>
            <a:r>
              <a:rPr lang="en-US" sz="1800">
                <a:solidFill>
                  <a:schemeClr val="accent1">
                    <a:lumMod val="75000"/>
                  </a:schemeClr>
                </a:solidFill>
                <a:latin typeface="Segoe UI Semilight"/>
              </a:rPr>
              <a:t>Tip:</a:t>
            </a:r>
            <a:r>
              <a:rPr lang="en-US" sz="1800">
                <a:gradFill>
                  <a:gsLst>
                    <a:gs pos="79646">
                      <a:srgbClr val="737373"/>
                    </a:gs>
                    <a:gs pos="63000">
                      <a:srgbClr val="737373"/>
                    </a:gs>
                  </a:gsLst>
                  <a:lin ang="5400000" scaled="1"/>
                </a:gradFill>
                <a:latin typeface="Segoe UI Semilight"/>
              </a:rPr>
              <a:t> If you’re considering solving a problem with recursion, ask yourself how hard it is to implement iteratively and </a:t>
            </a:r>
            <a:r>
              <a:rPr lang="en-US" sz="1800" u="sng">
                <a:gradFill>
                  <a:gsLst>
                    <a:gs pos="79646">
                      <a:srgbClr val="737373"/>
                    </a:gs>
                    <a:gs pos="63000">
                      <a:srgbClr val="737373"/>
                    </a:gs>
                  </a:gsLst>
                  <a:lin ang="5400000" scaled="1"/>
                </a:gradFill>
                <a:latin typeface="Segoe UI Semilight"/>
              </a:rPr>
              <a:t>discuss trade-offs </a:t>
            </a:r>
            <a:r>
              <a:rPr lang="en-US" sz="1800">
                <a:gradFill>
                  <a:gsLst>
                    <a:gs pos="79646">
                      <a:srgbClr val="737373"/>
                    </a:gs>
                    <a:gs pos="63000">
                      <a:srgbClr val="737373"/>
                    </a:gs>
                  </a:gsLst>
                  <a:lin ang="5400000" scaled="1"/>
                </a:gradFill>
                <a:latin typeface="Segoe UI Semilight"/>
              </a:rPr>
              <a:t>with your interviewer</a:t>
            </a:r>
          </a:p>
          <a:p>
            <a:pPr marL="778478" lvl="3" indent="-280118" defTabSz="498603">
              <a:spcBef>
                <a:spcPts val="0"/>
              </a:spcBef>
            </a:pPr>
            <a:endParaRPr lang="en-US" sz="1961">
              <a:gradFill>
                <a:gsLst>
                  <a:gs pos="79646">
                    <a:srgbClr val="737373"/>
                  </a:gs>
                  <a:gs pos="63000">
                    <a:srgbClr val="737373"/>
                  </a:gs>
                </a:gsLst>
                <a:lin ang="5400000" scaled="1"/>
              </a:gradFill>
              <a:latin typeface="Segoe UI Semilight"/>
            </a:endParaRPr>
          </a:p>
          <a:p>
            <a:pPr marL="606919" lvl="2" indent="-280118" defTabSz="498603">
              <a:spcBef>
                <a:spcPts val="0"/>
              </a:spcBef>
              <a:buClr>
                <a:srgbClr val="004B50"/>
              </a:buClr>
            </a:pPr>
            <a:endParaRPr lang="en-US" sz="1961">
              <a:gradFill>
                <a:gsLst>
                  <a:gs pos="79646">
                    <a:srgbClr val="737373"/>
                  </a:gs>
                  <a:gs pos="63000">
                    <a:srgbClr val="737373"/>
                  </a:gs>
                </a:gsLst>
                <a:lin ang="5400000" scaled="1"/>
              </a:gradFill>
              <a:latin typeface="Segoe UI Semilight"/>
            </a:endParaRPr>
          </a:p>
          <a:p>
            <a:pPr marL="163401" lvl="1" indent="0" defTabSz="498603">
              <a:spcBef>
                <a:spcPts val="0"/>
              </a:spcBef>
              <a:buNone/>
            </a:pPr>
            <a:endParaRPr lang="en-US" sz="1961">
              <a:gradFill>
                <a:gsLst>
                  <a:gs pos="79646">
                    <a:srgbClr val="737373"/>
                  </a:gs>
                  <a:gs pos="63000">
                    <a:srgbClr val="737373"/>
                  </a:gs>
                </a:gsLst>
                <a:lin ang="5400000" scaled="1"/>
              </a:gradFill>
              <a:latin typeface="Segoe UI Semilight"/>
            </a:endParaRPr>
          </a:p>
        </p:txBody>
      </p:sp>
    </p:spTree>
    <p:extLst>
      <p:ext uri="{BB962C8B-B14F-4D97-AF65-F5344CB8AC3E}">
        <p14:creationId xmlns:p14="http://schemas.microsoft.com/office/powerpoint/2010/main" val="191078090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E64002-1486-4FC3-8DFD-0EF7474ABBB6}"/>
              </a:ext>
            </a:extLst>
          </p:cNvPr>
          <p:cNvSpPr>
            <a:spLocks noGrp="1"/>
          </p:cNvSpPr>
          <p:nvPr>
            <p:ph type="body" sz="quarter" idx="14"/>
          </p:nvPr>
        </p:nvSpPr>
        <p:spPr/>
        <p:txBody>
          <a:bodyPr/>
          <a:lstStyle/>
          <a:p>
            <a:r>
              <a:rPr lang="en-US" b="1"/>
              <a:t>House Robber </a:t>
            </a:r>
            <a:endParaRPr lang="en-US"/>
          </a:p>
        </p:txBody>
      </p:sp>
      <p:sp>
        <p:nvSpPr>
          <p:cNvPr id="3" name="Text Placeholder 2">
            <a:extLst>
              <a:ext uri="{FF2B5EF4-FFF2-40B4-BE49-F238E27FC236}">
                <a16:creationId xmlns:a16="http://schemas.microsoft.com/office/drawing/2014/main" id="{0166CE3D-7B85-4369-AB37-BB6A06A5F769}"/>
              </a:ext>
            </a:extLst>
          </p:cNvPr>
          <p:cNvSpPr>
            <a:spLocks noGrp="1"/>
          </p:cNvSpPr>
          <p:nvPr>
            <p:ph type="body" sz="quarter" idx="16"/>
          </p:nvPr>
        </p:nvSpPr>
        <p:spPr>
          <a:xfrm>
            <a:off x="944779" y="2498887"/>
            <a:ext cx="7027273" cy="2604438"/>
          </a:xfrm>
        </p:spPr>
        <p:txBody>
          <a:bodyPr/>
          <a:lstStyle/>
          <a:p>
            <a:r>
              <a:rPr lang="en-US"/>
              <a:t>You are a professional robber planning to rob houses along a street. Each house has a certain amount of money stashed, the only constraint stopping you from robbing each of them is that adjacent houses have security system connected and </a:t>
            </a:r>
            <a:r>
              <a:rPr lang="en-US" b="1"/>
              <a:t>it will automatically contact the police if two adjacent houses were broken into on the same night</a:t>
            </a:r>
            <a:r>
              <a:rPr lang="en-US"/>
              <a:t>.</a:t>
            </a:r>
          </a:p>
          <a:p>
            <a:endParaRPr lang="en-US"/>
          </a:p>
          <a:p>
            <a:r>
              <a:rPr lang="en-US"/>
              <a:t>Given a list of integers representing the amount of money of each house, determine the maximum amount of money you can rob tonight </a:t>
            </a:r>
            <a:r>
              <a:rPr lang="en-US" b="1"/>
              <a:t>without alerting the police</a:t>
            </a:r>
            <a:r>
              <a:rPr lang="en-US"/>
              <a:t>.</a:t>
            </a:r>
            <a:endParaRPr lang="en-US">
              <a:effectLst/>
            </a:endParaRPr>
          </a:p>
        </p:txBody>
      </p:sp>
    </p:spTree>
    <p:extLst>
      <p:ext uri="{BB962C8B-B14F-4D97-AF65-F5344CB8AC3E}">
        <p14:creationId xmlns:p14="http://schemas.microsoft.com/office/powerpoint/2010/main" val="266960659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CAFE43-D096-408E-AA4F-D534A88966BC}"/>
              </a:ext>
            </a:extLst>
          </p:cNvPr>
          <p:cNvSpPr>
            <a:spLocks noGrp="1"/>
          </p:cNvSpPr>
          <p:nvPr>
            <p:ph type="body" sz="quarter" idx="14"/>
          </p:nvPr>
        </p:nvSpPr>
        <p:spPr/>
        <p:txBody>
          <a:bodyPr/>
          <a:lstStyle/>
          <a:p>
            <a:r>
              <a:rPr lang="en-US"/>
              <a:t>T - Talk</a:t>
            </a:r>
          </a:p>
        </p:txBody>
      </p:sp>
      <p:sp>
        <p:nvSpPr>
          <p:cNvPr id="3" name="Text Placeholder 2">
            <a:extLst>
              <a:ext uri="{FF2B5EF4-FFF2-40B4-BE49-F238E27FC236}">
                <a16:creationId xmlns:a16="http://schemas.microsoft.com/office/drawing/2014/main" id="{400767FC-7CFA-426A-BBDB-F68431A9223C}"/>
              </a:ext>
            </a:extLst>
          </p:cNvPr>
          <p:cNvSpPr>
            <a:spLocks noGrp="1"/>
          </p:cNvSpPr>
          <p:nvPr>
            <p:ph type="body" sz="quarter" idx="16"/>
          </p:nvPr>
        </p:nvSpPr>
        <p:spPr>
          <a:xfrm>
            <a:off x="612269" y="2376331"/>
            <a:ext cx="10773080" cy="1773383"/>
          </a:xfrm>
        </p:spPr>
        <p:txBody>
          <a:bodyPr/>
          <a:lstStyle/>
          <a:p>
            <a:pPr lvl="1">
              <a:spcBef>
                <a:spcPts val="0"/>
              </a:spcBef>
            </a:pPr>
            <a:r>
              <a:rPr lang="en-US" sz="1300"/>
              <a:t>What is the input? </a:t>
            </a:r>
          </a:p>
          <a:p>
            <a:pPr lvl="2">
              <a:spcBef>
                <a:spcPts val="0"/>
              </a:spcBef>
            </a:pPr>
            <a:r>
              <a:rPr lang="en-US" sz="1300"/>
              <a:t>Array of integers</a:t>
            </a:r>
          </a:p>
          <a:p>
            <a:pPr lvl="1">
              <a:spcBef>
                <a:spcPts val="0"/>
              </a:spcBef>
            </a:pPr>
            <a:r>
              <a:rPr lang="en-US" sz="1300"/>
              <a:t>Can the input array contain negative integers or 0?</a:t>
            </a:r>
          </a:p>
          <a:p>
            <a:pPr lvl="2">
              <a:spcBef>
                <a:spcPts val="0"/>
              </a:spcBef>
            </a:pPr>
            <a:r>
              <a:rPr lang="en-US" sz="1300"/>
              <a:t>No negative integers, but a house may have 0 cash. </a:t>
            </a:r>
          </a:p>
          <a:p>
            <a:pPr lvl="1">
              <a:spcBef>
                <a:spcPts val="0"/>
              </a:spcBef>
            </a:pPr>
            <a:r>
              <a:rPr lang="en-US" sz="1300"/>
              <a:t>What is the output? Is it the maximum amount itself or the indices of the houses making up the maximum amount … ?</a:t>
            </a:r>
          </a:p>
          <a:p>
            <a:pPr lvl="2">
              <a:spcBef>
                <a:spcPts val="0"/>
              </a:spcBef>
            </a:pPr>
            <a:r>
              <a:rPr lang="en-US" sz="1300"/>
              <a:t>Integer representing the maximum amount that can be stolen</a:t>
            </a:r>
          </a:p>
          <a:p>
            <a:pPr lvl="1">
              <a:spcBef>
                <a:spcPts val="0"/>
              </a:spcBef>
            </a:pPr>
            <a:r>
              <a:rPr lang="en-US" sz="1300"/>
              <a:t>What if the input is null or empty array?</a:t>
            </a:r>
          </a:p>
          <a:p>
            <a:pPr lvl="2">
              <a:spcBef>
                <a:spcPts val="0"/>
              </a:spcBef>
            </a:pPr>
            <a:r>
              <a:rPr lang="en-US" sz="1300"/>
              <a:t>Throw exception or return 0 respectively.</a:t>
            </a:r>
          </a:p>
          <a:p>
            <a:pPr lvl="1">
              <a:spcBef>
                <a:spcPts val="0"/>
              </a:spcBef>
            </a:pPr>
            <a:r>
              <a:rPr lang="en-US" sz="1300"/>
              <a:t>Could the result amount be more than the MAX_INT?</a:t>
            </a:r>
          </a:p>
          <a:p>
            <a:pPr lvl="2">
              <a:spcBef>
                <a:spcPts val="0"/>
              </a:spcBef>
            </a:pPr>
            <a:r>
              <a:rPr lang="en-US" sz="1300"/>
              <a:t>No. </a:t>
            </a:r>
          </a:p>
          <a:p>
            <a:pPr lvl="1">
              <a:spcBef>
                <a:spcPts val="0"/>
              </a:spcBef>
            </a:pPr>
            <a:endParaRPr lang="en-US" sz="1300"/>
          </a:p>
          <a:p>
            <a:pPr lvl="1">
              <a:spcBef>
                <a:spcPts val="0"/>
              </a:spcBef>
            </a:pPr>
            <a:endParaRPr lang="en-US" sz="1300"/>
          </a:p>
          <a:p>
            <a:pPr marL="163401" lvl="1" indent="0">
              <a:spcBef>
                <a:spcPts val="0"/>
              </a:spcBef>
              <a:buNone/>
            </a:pPr>
            <a:endParaRPr lang="en-US" sz="1300"/>
          </a:p>
        </p:txBody>
      </p:sp>
    </p:spTree>
    <p:extLst>
      <p:ext uri="{BB962C8B-B14F-4D97-AF65-F5344CB8AC3E}">
        <p14:creationId xmlns:p14="http://schemas.microsoft.com/office/powerpoint/2010/main" val="25925904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4F54F9-8B82-4CB3-B94F-D68C329464C1}"/>
              </a:ext>
            </a:extLst>
          </p:cNvPr>
          <p:cNvSpPr>
            <a:spLocks noGrp="1"/>
          </p:cNvSpPr>
          <p:nvPr>
            <p:ph type="body" sz="quarter" idx="14"/>
          </p:nvPr>
        </p:nvSpPr>
        <p:spPr/>
        <p:txBody>
          <a:bodyPr/>
          <a:lstStyle/>
          <a:p>
            <a:r>
              <a:rPr lang="en-US"/>
              <a:t>E - Examples</a:t>
            </a:r>
          </a:p>
        </p:txBody>
      </p:sp>
      <p:sp>
        <p:nvSpPr>
          <p:cNvPr id="3" name="Text Placeholder 2">
            <a:extLst>
              <a:ext uri="{FF2B5EF4-FFF2-40B4-BE49-F238E27FC236}">
                <a16:creationId xmlns:a16="http://schemas.microsoft.com/office/drawing/2014/main"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id="{F3A202D3-6D10-41C4-94F3-A05C0E2CCD29}"/>
              </a:ext>
            </a:extLst>
          </p:cNvPr>
          <p:cNvGraphicFramePr>
            <a:graphicFrameLocks/>
          </p:cNvGraphicFramePr>
          <p:nvPr>
            <p:extLst>
              <p:ext uri="{D42A27DB-BD31-4B8C-83A1-F6EECF244321}">
                <p14:modId xmlns:p14="http://schemas.microsoft.com/office/powerpoint/2010/main" val="3303755484"/>
              </p:ext>
            </p:extLst>
          </p:nvPr>
        </p:nvGraphicFramePr>
        <p:xfrm>
          <a:off x="668310" y="2292612"/>
          <a:ext cx="11256396" cy="4434211"/>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val="1055167398"/>
                    </a:ext>
                  </a:extLst>
                </a:gridCol>
                <a:gridCol w="6604858">
                  <a:extLst>
                    <a:ext uri="{9D8B030D-6E8A-4147-A177-3AD203B41FA5}">
                      <a16:colId xmlns:a16="http://schemas.microsoft.com/office/drawing/2014/main" val="3202161822"/>
                    </a:ext>
                  </a:extLst>
                </a:gridCol>
                <a:gridCol w="2187277">
                  <a:extLst>
                    <a:ext uri="{9D8B030D-6E8A-4147-A177-3AD203B41FA5}">
                      <a16:colId xmlns:a16="http://schemas.microsoft.com/office/drawing/2014/main" val="2312036747"/>
                    </a:ext>
                  </a:extLst>
                </a:gridCol>
              </a:tblGrid>
              <a:tr h="34771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val="1401762930"/>
                  </a:ext>
                </a:extLst>
              </a:tr>
              <a:tr h="528845">
                <a:tc>
                  <a:txBody>
                    <a:bodyPr/>
                    <a:lstStyle/>
                    <a:p>
                      <a:r>
                        <a:rPr lang="en-US" sz="1400"/>
                        <a:t>Null</a:t>
                      </a:r>
                    </a:p>
                  </a:txBody>
                  <a:tcPr marL="74339" marR="74339" marT="37170" marB="37170"/>
                </a:tc>
                <a:tc>
                  <a:txBody>
                    <a:bodyPr/>
                    <a:lstStyle/>
                    <a:p>
                      <a:r>
                        <a:rPr lang="en-US" sz="1400"/>
                        <a:t>Null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exception</a:t>
                      </a:r>
                    </a:p>
                  </a:txBody>
                  <a:tcPr marL="74339" marR="74339" marT="37170" marB="37170"/>
                </a:tc>
                <a:extLst>
                  <a:ext uri="{0D108BD9-81ED-4DB2-BD59-A6C34878D82A}">
                    <a16:rowId xmlns:a16="http://schemas.microsoft.com/office/drawing/2014/main" val="2645174905"/>
                  </a:ext>
                </a:extLst>
              </a:tr>
              <a:tr h="528845">
                <a:tc>
                  <a:txBody>
                    <a:bodyPr/>
                    <a:lstStyle/>
                    <a:p>
                      <a:r>
                        <a:rPr lang="en-US" sz="1400"/>
                        <a:t>[]</a:t>
                      </a:r>
                    </a:p>
                  </a:txBody>
                  <a:tcPr marL="74339" marR="74339" marT="37170" marB="37170"/>
                </a:tc>
                <a:tc>
                  <a:txBody>
                    <a:bodyPr/>
                    <a:lstStyle/>
                    <a:p>
                      <a:r>
                        <a:rPr lang="en-US" sz="1400"/>
                        <a:t>Empty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val="1914591420"/>
                  </a:ext>
                </a:extLst>
              </a:tr>
              <a:tr h="528845">
                <a:tc>
                  <a:txBody>
                    <a:bodyPr/>
                    <a:lstStyle/>
                    <a:p>
                      <a:r>
                        <a:rPr lang="en-US" sz="1400"/>
                        <a:t>[10]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single element</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a:t>
                      </a:r>
                    </a:p>
                  </a:txBody>
                  <a:tcPr marL="74339" marR="74339" marT="37170" marB="37170"/>
                </a:tc>
                <a:extLst>
                  <a:ext uri="{0D108BD9-81ED-4DB2-BD59-A6C34878D82A}">
                    <a16:rowId xmlns:a16="http://schemas.microsoft.com/office/drawing/2014/main" val="4112376994"/>
                  </a:ext>
                </a:extLst>
              </a:tr>
              <a:tr h="528845">
                <a:tc>
                  <a:txBody>
                    <a:bodyPr/>
                    <a:lstStyle/>
                    <a:p>
                      <a:r>
                        <a:rPr lang="en-US" sz="1400"/>
                        <a:t>[10,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two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Max of the two, 20</a:t>
                      </a:r>
                    </a:p>
                  </a:txBody>
                  <a:tcPr marL="74339" marR="74339" marT="37170" marB="37170"/>
                </a:tc>
                <a:extLst>
                  <a:ext uri="{0D108BD9-81ED-4DB2-BD59-A6C34878D82A}">
                    <a16:rowId xmlns:a16="http://schemas.microsoft.com/office/drawing/2014/main" val="954603930"/>
                  </a:ext>
                </a:extLst>
              </a:tr>
              <a:tr h="444617">
                <a:tc>
                  <a:txBody>
                    <a:bodyPr/>
                    <a:lstStyle/>
                    <a:p>
                      <a:r>
                        <a:rPr lang="en-US" sz="1400"/>
                        <a:t>[10, 40, 30,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even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60</a:t>
                      </a:r>
                    </a:p>
                  </a:txBody>
                  <a:tcPr marL="74339" marR="74339" marT="37170" marB="37170"/>
                </a:tc>
                <a:extLst>
                  <a:ext uri="{0D108BD9-81ED-4DB2-BD59-A6C34878D82A}">
                    <a16:rowId xmlns:a16="http://schemas.microsoft.com/office/drawing/2014/main" val="3067393528"/>
                  </a:ext>
                </a:extLst>
              </a:tr>
              <a:tr h="444617">
                <a:tc>
                  <a:txBody>
                    <a:bodyPr/>
                    <a:lstStyle/>
                    <a:p>
                      <a:r>
                        <a:rPr lang="en-US" sz="1400"/>
                        <a:t>[10, 20, 60]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odd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70</a:t>
                      </a:r>
                    </a:p>
                  </a:txBody>
                  <a:tcPr marL="74339" marR="74339" marT="37170" marB="37170"/>
                </a:tc>
                <a:extLst>
                  <a:ext uri="{0D108BD9-81ED-4DB2-BD59-A6C34878D82A}">
                    <a16:rowId xmlns:a16="http://schemas.microsoft.com/office/drawing/2014/main" val="906661883"/>
                  </a:ext>
                </a:extLst>
              </a:tr>
              <a:tr h="444617">
                <a:tc>
                  <a:txBody>
                    <a:bodyPr/>
                    <a:lstStyle/>
                    <a:p>
                      <a:r>
                        <a:rPr lang="en-US" sz="1400"/>
                        <a:t>[10, 100,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Fewer houses resulting in max sum</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100</a:t>
                      </a:r>
                    </a:p>
                  </a:txBody>
                  <a:tcPr marL="74339" marR="74339" marT="37170" marB="37170"/>
                </a:tc>
                <a:extLst>
                  <a:ext uri="{0D108BD9-81ED-4DB2-BD59-A6C34878D82A}">
                    <a16:rowId xmlns:a16="http://schemas.microsoft.com/office/drawing/2014/main" val="285278983"/>
                  </a:ext>
                </a:extLst>
              </a:tr>
              <a:tr h="637262">
                <a:tc>
                  <a:txBody>
                    <a:bodyPr/>
                    <a:lstStyle/>
                    <a:p>
                      <a:r>
                        <a:rPr lang="en-US" sz="1400"/>
                        <a:t>[0, 0, 0, 0]</a:t>
                      </a:r>
                    </a:p>
                  </a:txBody>
                  <a:tcPr marL="74339" marR="74339" marT="37170" marB="37170"/>
                </a:tc>
                <a:tc>
                  <a:txBody>
                    <a:bodyPr/>
                    <a:lstStyle/>
                    <a:p>
                      <a:r>
                        <a:rPr lang="en-US" sz="1400"/>
                        <a:t>Array with all houses having no cash</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val="2600853998"/>
                  </a:ext>
                </a:extLst>
              </a:tr>
            </a:tbl>
          </a:graphicData>
        </a:graphic>
      </p:graphicFrame>
    </p:spTree>
    <p:extLst>
      <p:ext uri="{BB962C8B-B14F-4D97-AF65-F5344CB8AC3E}">
        <p14:creationId xmlns:p14="http://schemas.microsoft.com/office/powerpoint/2010/main" val="372221291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86A1290-E429-484A-88F7-11E5A580D713}"/>
              </a:ext>
            </a:extLst>
          </p:cNvPr>
          <p:cNvSpPr>
            <a:spLocks noGrp="1"/>
          </p:cNvSpPr>
          <p:nvPr>
            <p:ph idx="1"/>
          </p:nvPr>
        </p:nvSpPr>
        <p:spPr>
          <a:xfrm>
            <a:off x="546642" y="2595460"/>
            <a:ext cx="10512872" cy="3154510"/>
          </a:xfrm>
        </p:spPr>
        <p:txBody>
          <a:bodyPr>
            <a:normAutofit fontScale="85000" lnSpcReduction="20000"/>
          </a:bodyPr>
          <a:lstStyle/>
          <a:p>
            <a:r>
              <a:rPr lang="en-US"/>
              <a:t>Robber can either go with all odd houses OR all even houses, which ever option gives more cash</a:t>
            </a:r>
          </a:p>
          <a:p>
            <a:r>
              <a:rPr lang="en-US"/>
              <a:t>This gives us a O(n) solution</a:t>
            </a:r>
          </a:p>
          <a:p>
            <a:r>
              <a:rPr lang="en-US"/>
              <a:t>But wait, what if this is the input …</a:t>
            </a:r>
          </a:p>
          <a:p>
            <a:endParaRPr lang="en-US"/>
          </a:p>
          <a:p>
            <a:endParaRPr lang="en-US"/>
          </a:p>
          <a:p>
            <a:endParaRPr lang="en-US"/>
          </a:p>
          <a:p>
            <a:pPr marL="0" indent="0">
              <a:buNone/>
            </a:pPr>
            <a:endParaRPr lang="en-US"/>
          </a:p>
          <a:p>
            <a:pPr marL="0" indent="0">
              <a:buNone/>
            </a:pPr>
            <a:r>
              <a:rPr lang="en-US"/>
              <a:t>Even houses: 8 + 1 = 9</a:t>
            </a:r>
          </a:p>
          <a:p>
            <a:pPr marL="0" indent="0">
              <a:buNone/>
            </a:pPr>
            <a:r>
              <a:rPr lang="en-US"/>
              <a:t>Odd houses: 4+ 9 = 13</a:t>
            </a:r>
          </a:p>
          <a:p>
            <a:pPr marL="0" indent="0">
              <a:buNone/>
            </a:pPr>
            <a:r>
              <a:rPr lang="en-US"/>
              <a:t>But [0] + [3] = 8 + 9 = 17, still satisfies the condition of non-adjacency</a:t>
            </a:r>
          </a:p>
          <a:p>
            <a:endParaRPr lang="en-US"/>
          </a:p>
        </p:txBody>
      </p:sp>
      <p:sp>
        <p:nvSpPr>
          <p:cNvPr id="5" name="Rectangle 4">
            <a:extLst>
              <a:ext uri="{FF2B5EF4-FFF2-40B4-BE49-F238E27FC236}">
                <a16:creationId xmlns:a16="http://schemas.microsoft.com/office/drawing/2014/main" id="{A01DBE81-A71E-4792-8E8E-0C21CCD9B2F3}"/>
              </a:ext>
            </a:extLst>
          </p:cNvPr>
          <p:cNvSpPr/>
          <p:nvPr/>
        </p:nvSpPr>
        <p:spPr>
          <a:xfrm>
            <a:off x="1401309" y="38901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6" name="Rectangle 5">
            <a:extLst>
              <a:ext uri="{FF2B5EF4-FFF2-40B4-BE49-F238E27FC236}">
                <a16:creationId xmlns:a16="http://schemas.microsoft.com/office/drawing/2014/main" id="{2FA92FD3-58FC-4841-B33E-5F896643F481}"/>
              </a:ext>
            </a:extLst>
          </p:cNvPr>
          <p:cNvSpPr/>
          <p:nvPr/>
        </p:nvSpPr>
        <p:spPr>
          <a:xfrm>
            <a:off x="2063324" y="38901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7" name="Rectangle 6">
            <a:extLst>
              <a:ext uri="{FF2B5EF4-FFF2-40B4-BE49-F238E27FC236}">
                <a16:creationId xmlns:a16="http://schemas.microsoft.com/office/drawing/2014/main" id="{C18BFBCD-A602-4DB8-9DE7-A5F744FDB3C7}"/>
              </a:ext>
            </a:extLst>
          </p:cNvPr>
          <p:cNvSpPr/>
          <p:nvPr/>
        </p:nvSpPr>
        <p:spPr>
          <a:xfrm>
            <a:off x="3366746" y="3905026"/>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8" name="Rectangle 7">
            <a:extLst>
              <a:ext uri="{FF2B5EF4-FFF2-40B4-BE49-F238E27FC236}">
                <a16:creationId xmlns:a16="http://schemas.microsoft.com/office/drawing/2014/main" id="{6DCB04E7-F283-4A8B-AF99-DD89C0CB5B1D}"/>
              </a:ext>
            </a:extLst>
          </p:cNvPr>
          <p:cNvSpPr/>
          <p:nvPr/>
        </p:nvSpPr>
        <p:spPr>
          <a:xfrm>
            <a:off x="2715035" y="3905026"/>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Tree>
    <p:extLst>
      <p:ext uri="{BB962C8B-B14F-4D97-AF65-F5344CB8AC3E}">
        <p14:creationId xmlns:p14="http://schemas.microsoft.com/office/powerpoint/2010/main" val="1899123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86A1290-E429-484A-88F7-11E5A580D713}"/>
              </a:ext>
            </a:extLst>
          </p:cNvPr>
          <p:cNvSpPr>
            <a:spLocks noGrp="1"/>
          </p:cNvSpPr>
          <p:nvPr>
            <p:ph idx="1"/>
          </p:nvPr>
        </p:nvSpPr>
        <p:spPr>
          <a:xfrm>
            <a:off x="546642" y="2595460"/>
            <a:ext cx="10512872" cy="3154510"/>
          </a:xfrm>
        </p:spPr>
        <p:txBody>
          <a:bodyPr>
            <a:normAutofit/>
          </a:bodyPr>
          <a:lstStyle/>
          <a:p>
            <a:r>
              <a:rPr lang="en-US"/>
              <a:t>From the set of houses, form all possible subsets.</a:t>
            </a:r>
          </a:p>
          <a:p>
            <a:r>
              <a:rPr lang="en-US"/>
              <a:t>From above, check which satisfy the non-adjacency constraints.</a:t>
            </a:r>
          </a:p>
          <a:p>
            <a:pPr lvl="1"/>
            <a:r>
              <a:rPr lang="en-US"/>
              <a:t>Of these calculate the total sum.</a:t>
            </a:r>
          </a:p>
          <a:p>
            <a:pPr lvl="1"/>
            <a:r>
              <a:rPr lang="en-US"/>
              <a:t>Return the maximum sum </a:t>
            </a:r>
          </a:p>
        </p:txBody>
      </p:sp>
    </p:spTree>
    <p:extLst>
      <p:ext uri="{BB962C8B-B14F-4D97-AF65-F5344CB8AC3E}">
        <p14:creationId xmlns:p14="http://schemas.microsoft.com/office/powerpoint/2010/main" val="4014866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0B10F93-72CB-4744-BCC6-C8F120A34154}"/>
              </a:ext>
            </a:extLst>
          </p:cNvPr>
          <p:cNvSpPr>
            <a:spLocks noGrp="1"/>
          </p:cNvSpPr>
          <p:nvPr>
            <p:ph type="body" sz="quarter" idx="14"/>
          </p:nvPr>
        </p:nvSpPr>
        <p:spPr/>
        <p:txBody>
          <a:bodyPr/>
          <a:lstStyle/>
          <a:p>
            <a:r>
              <a:rPr lang="en-US"/>
              <a:t>Announcements </a:t>
            </a:r>
          </a:p>
        </p:txBody>
      </p:sp>
      <p:sp>
        <p:nvSpPr>
          <p:cNvPr id="3" name="Text Placeholder 2">
            <a:extLst>
              <a:ext uri="{FF2B5EF4-FFF2-40B4-BE49-F238E27FC236}">
                <a16:creationId xmlns:a16="http://schemas.microsoft.com/office/drawing/2014/main" id="{5DBDED4B-2936-4022-8650-45017DF0C21F}"/>
              </a:ext>
            </a:extLst>
          </p:cNvPr>
          <p:cNvSpPr>
            <a:spLocks noGrp="1"/>
          </p:cNvSpPr>
          <p:nvPr>
            <p:ph type="body" sz="quarter" idx="16"/>
          </p:nvPr>
        </p:nvSpPr>
        <p:spPr/>
        <p:txBody>
          <a:bodyPr/>
          <a:lstStyle/>
          <a:p>
            <a:r>
              <a:rPr lang="en-US"/>
              <a:t>Continue to @mention another student for code reviews</a:t>
            </a:r>
          </a:p>
          <a:p>
            <a:r>
              <a:rPr lang="en-US"/>
              <a:t>Midpoint checkup</a:t>
            </a:r>
          </a:p>
          <a:p>
            <a:r>
              <a:rPr lang="en-US"/>
              <a:t>Interview time management tips</a:t>
            </a:r>
          </a:p>
        </p:txBody>
      </p:sp>
    </p:spTree>
    <p:extLst>
      <p:ext uri="{BB962C8B-B14F-4D97-AF65-F5344CB8AC3E}">
        <p14:creationId xmlns:p14="http://schemas.microsoft.com/office/powerpoint/2010/main" val="151001204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86A1290-E429-484A-88F7-11E5A580D713}"/>
                  </a:ext>
                </a:extLst>
              </p:cNvPr>
              <p:cNvSpPr>
                <a:spLocks noGrp="1"/>
              </p:cNvSpPr>
              <p:nvPr>
                <p:ph idx="1"/>
              </p:nvPr>
            </p:nvSpPr>
            <p:spPr>
              <a:xfrm>
                <a:off x="546642" y="2595460"/>
                <a:ext cx="10512872" cy="3154510"/>
              </a:xfrm>
            </p:spPr>
            <p:txBody>
              <a:bodyPr>
                <a:normAutofit/>
              </a:bodyPr>
              <a:lstStyle/>
              <a:p>
                <a:r>
                  <a:rPr lang="en-US"/>
                  <a:t>Time complexity is </a:t>
                </a:r>
                <a:r>
                  <a:rPr lang="en-US">
                    <a:solidFill>
                      <a:srgbClr val="FF0000"/>
                    </a:solidFill>
                  </a:rPr>
                  <a:t>O(</a:t>
                </a:r>
                <a14:m>
                  <m:oMath xmlns:m="http://schemas.openxmlformats.org/officeDocument/2006/math">
                    <m:sSup>
                      <m:sSupPr>
                        <m:ctrlPr>
                          <a:rPr lang="en-US" i="1" dirty="0" smtClean="0">
                            <a:solidFill>
                              <a:srgbClr val="FF0000"/>
                            </a:solidFill>
                            <a:latin typeface="Cambria Math" panose="02040503050406030204" pitchFamily="18" charset="0"/>
                          </a:rPr>
                        </m:ctrlPr>
                      </m:sSupPr>
                      <m:e>
                        <m:r>
                          <a:rPr lang="en-US" dirty="0" smtClean="0">
                            <a:solidFill>
                              <a:srgbClr val="FF0000"/>
                            </a:solidFill>
                            <a:latin typeface="Cambria Math" panose="02040503050406030204" pitchFamily="18" charset="0"/>
                          </a:rPr>
                          <m:t>2</m:t>
                        </m:r>
                      </m:e>
                      <m:sup>
                        <m:r>
                          <a:rPr lang="en-US" i="1" dirty="0" smtClean="0">
                            <a:solidFill>
                              <a:srgbClr val="FF0000"/>
                            </a:solidFill>
                            <a:latin typeface="Cambria Math" panose="02040503050406030204" pitchFamily="18" charset="0"/>
                          </a:rPr>
                          <m:t>𝑛</m:t>
                        </m:r>
                      </m:sup>
                    </m:sSup>
                  </m:oMath>
                </a14:m>
                <a:r>
                  <a:rPr lang="en-US">
                    <a:solidFill>
                      <a:srgbClr val="FF0000"/>
                    </a:solidFill>
                  </a:rPr>
                  <a:t>)</a:t>
                </a:r>
                <a:endParaRPr lang="en-US"/>
              </a:p>
            </p:txBody>
          </p:sp>
        </mc:Choice>
        <mc:Fallback>
          <p:sp>
            <p:nvSpPr>
              <p:cNvPr id="3" name="Content Placeholder 2">
                <a:extLst>
                  <a:ext uri="{FF2B5EF4-FFF2-40B4-BE49-F238E27FC236}">
                    <a16:creationId xmlns:a16="http://schemas.microsoft.com/office/drawing/2014/main" id="{E86A1290-E429-484A-88F7-11E5A580D713}"/>
                  </a:ext>
                </a:extLst>
              </p:cNvPr>
              <p:cNvSpPr>
                <a:spLocks noGrp="1" noRot="1" noChangeAspect="1" noMove="1" noResize="1" noEditPoints="1" noAdjustHandles="1" noChangeArrowheads="1" noChangeShapeType="1" noTextEdit="1"/>
              </p:cNvSpPr>
              <p:nvPr>
                <p:ph idx="1"/>
              </p:nvPr>
            </p:nvSpPr>
            <p:spPr>
              <a:xfrm>
                <a:off x="546642" y="2595460"/>
                <a:ext cx="10512872" cy="3154510"/>
              </a:xfrm>
              <a:blipFill>
                <a:blip r:embed="rId3"/>
                <a:stretch>
                  <a:fillRect/>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137AE8B9-FA5E-44F1-88D8-21F998FDDF9B}"/>
              </a:ext>
            </a:extLst>
          </p:cNvPr>
          <p:cNvSpPr/>
          <p:nvPr/>
        </p:nvSpPr>
        <p:spPr>
          <a:xfrm>
            <a:off x="1401309"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5</a:t>
            </a:r>
          </a:p>
        </p:txBody>
      </p:sp>
      <p:sp>
        <p:nvSpPr>
          <p:cNvPr id="6" name="Rectangle 5">
            <a:extLst>
              <a:ext uri="{FF2B5EF4-FFF2-40B4-BE49-F238E27FC236}">
                <a16:creationId xmlns:a16="http://schemas.microsoft.com/office/drawing/2014/main" id="{B6F99BE9-1EBF-46C6-B2C1-30415B0BEB29}"/>
              </a:ext>
            </a:extLst>
          </p:cNvPr>
          <p:cNvSpPr/>
          <p:nvPr/>
        </p:nvSpPr>
        <p:spPr>
          <a:xfrm>
            <a:off x="2063324"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7" name="Rectangle 6">
            <a:extLst>
              <a:ext uri="{FF2B5EF4-FFF2-40B4-BE49-F238E27FC236}">
                <a16:creationId xmlns:a16="http://schemas.microsoft.com/office/drawing/2014/main" id="{562FE899-D33C-4CF2-BFF0-D4476742F2E3}"/>
              </a:ext>
            </a:extLst>
          </p:cNvPr>
          <p:cNvSpPr/>
          <p:nvPr/>
        </p:nvSpPr>
        <p:spPr>
          <a:xfrm>
            <a:off x="3366746" y="34439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8" name="Rectangle 7">
            <a:extLst>
              <a:ext uri="{FF2B5EF4-FFF2-40B4-BE49-F238E27FC236}">
                <a16:creationId xmlns:a16="http://schemas.microsoft.com/office/drawing/2014/main" id="{2C11087A-FAEF-486E-86C4-4E2BBD69C017}"/>
              </a:ext>
            </a:extLst>
          </p:cNvPr>
          <p:cNvSpPr/>
          <p:nvPr/>
        </p:nvSpPr>
        <p:spPr>
          <a:xfrm>
            <a:off x="2715035" y="34439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9" name="Rectangle 8">
            <a:extLst>
              <a:ext uri="{FF2B5EF4-FFF2-40B4-BE49-F238E27FC236}">
                <a16:creationId xmlns:a16="http://schemas.microsoft.com/office/drawing/2014/main" id="{E35111B9-9C3E-41D0-9907-6078A3F4810C}"/>
              </a:ext>
            </a:extLst>
          </p:cNvPr>
          <p:cNvSpPr/>
          <p:nvPr/>
        </p:nvSpPr>
        <p:spPr>
          <a:xfrm>
            <a:off x="4037922" y="342900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0" name="Rectangle 9">
            <a:extLst>
              <a:ext uri="{FF2B5EF4-FFF2-40B4-BE49-F238E27FC236}">
                <a16:creationId xmlns:a16="http://schemas.microsoft.com/office/drawing/2014/main" id="{BD9724D0-A656-4AE7-93CB-C2F2DFCCBA90}"/>
              </a:ext>
            </a:extLst>
          </p:cNvPr>
          <p:cNvSpPr/>
          <p:nvPr/>
        </p:nvSpPr>
        <p:spPr>
          <a:xfrm>
            <a:off x="4716775" y="342899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12</a:t>
            </a:r>
          </a:p>
        </p:txBody>
      </p:sp>
      <p:sp>
        <p:nvSpPr>
          <p:cNvPr id="11" name="Rectangle 10">
            <a:extLst>
              <a:ext uri="{FF2B5EF4-FFF2-40B4-BE49-F238E27FC236}">
                <a16:creationId xmlns:a16="http://schemas.microsoft.com/office/drawing/2014/main" id="{00CB443E-4F08-4638-BC4F-4677234EBCB6}"/>
              </a:ext>
            </a:extLst>
          </p:cNvPr>
          <p:cNvSpPr/>
          <p:nvPr/>
        </p:nvSpPr>
        <p:spPr>
          <a:xfrm>
            <a:off x="5425440" y="342507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98</a:t>
            </a:r>
          </a:p>
        </p:txBody>
      </p:sp>
      <p:sp>
        <p:nvSpPr>
          <p:cNvPr id="4" name="TextBox 3">
            <a:extLst>
              <a:ext uri="{FF2B5EF4-FFF2-40B4-BE49-F238E27FC236}">
                <a16:creationId xmlns:a16="http://schemas.microsoft.com/office/drawing/2014/main" id="{831F7479-8894-47AF-8F76-956855996842}"/>
              </a:ext>
            </a:extLst>
          </p:cNvPr>
          <p:cNvSpPr txBox="1"/>
          <p:nvPr/>
        </p:nvSpPr>
        <p:spPr>
          <a:xfrm>
            <a:off x="1689813" y="3969629"/>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3" name="TextBox 12">
            <a:extLst>
              <a:ext uri="{FF2B5EF4-FFF2-40B4-BE49-F238E27FC236}">
                <a16:creationId xmlns:a16="http://schemas.microsoft.com/office/drawing/2014/main" id="{8D581EDE-64E3-476F-9B04-53EED39AB9BF}"/>
              </a:ext>
            </a:extLst>
          </p:cNvPr>
          <p:cNvSpPr txBox="1"/>
          <p:nvPr/>
        </p:nvSpPr>
        <p:spPr>
          <a:xfrm>
            <a:off x="1489844" y="4666560"/>
            <a:ext cx="4629602" cy="328348"/>
          </a:xfrm>
          <a:prstGeom prst="rect">
            <a:avLst/>
          </a:prstGeom>
        </p:spPr>
        <p:txBody>
          <a:bodyPr vert="horz" wrap="none" lIns="146304" tIns="91440" rIns="0" bIns="0" rtlCol="0">
            <a:noAutofit/>
          </a:bodyPr>
          <a:lstStyle/>
          <a:p>
            <a:pPr marL="0" marR="0" lvl="0" indent="0" algn="l" defTabSz="914400" rtl="0" eaLnBrk="1" fontAlgn="auto" latinLnBrk="0" hangingPunct="1">
              <a:lnSpc>
                <a:spcPct val="100000"/>
              </a:lnSpc>
              <a:spcBef>
                <a:spcPts val="200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2      X        2     X       2     X      2      X      2       X       2       X       2  </a:t>
            </a:r>
          </a:p>
        </p:txBody>
      </p:sp>
      <p:sp>
        <p:nvSpPr>
          <p:cNvPr id="15" name="TextBox 14">
            <a:extLst>
              <a:ext uri="{FF2B5EF4-FFF2-40B4-BE49-F238E27FC236}">
                <a16:creationId xmlns:a16="http://schemas.microsoft.com/office/drawing/2014/main" id="{983E7181-517F-40BB-B647-3C374620A4A4}"/>
              </a:ext>
            </a:extLst>
          </p:cNvPr>
          <p:cNvSpPr txBox="1"/>
          <p:nvPr/>
        </p:nvSpPr>
        <p:spPr>
          <a:xfrm>
            <a:off x="996485" y="3969629"/>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7" name="TextBox 16">
            <a:extLst>
              <a:ext uri="{FF2B5EF4-FFF2-40B4-BE49-F238E27FC236}">
                <a16:creationId xmlns:a16="http://schemas.microsoft.com/office/drawing/2014/main" id="{C6101596-57D3-430C-9154-E3CA3BF55537}"/>
              </a:ext>
            </a:extLst>
          </p:cNvPr>
          <p:cNvSpPr txBox="1"/>
          <p:nvPr/>
        </p:nvSpPr>
        <p:spPr>
          <a:xfrm>
            <a:off x="2351828" y="3984547"/>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8" name="TextBox 17">
            <a:extLst>
              <a:ext uri="{FF2B5EF4-FFF2-40B4-BE49-F238E27FC236}">
                <a16:creationId xmlns:a16="http://schemas.microsoft.com/office/drawing/2014/main" id="{94DCC24C-89A0-4470-82C9-B68096C9394B}"/>
              </a:ext>
            </a:extLst>
          </p:cNvPr>
          <p:cNvSpPr txBox="1"/>
          <p:nvPr/>
        </p:nvSpPr>
        <p:spPr>
          <a:xfrm>
            <a:off x="2977606" y="398969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19" name="TextBox 18">
            <a:extLst>
              <a:ext uri="{FF2B5EF4-FFF2-40B4-BE49-F238E27FC236}">
                <a16:creationId xmlns:a16="http://schemas.microsoft.com/office/drawing/2014/main" id="{909968F9-7F24-458E-8CBB-8E34279D481E}"/>
              </a:ext>
            </a:extLst>
          </p:cNvPr>
          <p:cNvSpPr txBox="1"/>
          <p:nvPr/>
        </p:nvSpPr>
        <p:spPr>
          <a:xfrm>
            <a:off x="3666103" y="3978501"/>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20" name="TextBox 19">
            <a:extLst>
              <a:ext uri="{FF2B5EF4-FFF2-40B4-BE49-F238E27FC236}">
                <a16:creationId xmlns:a16="http://schemas.microsoft.com/office/drawing/2014/main" id="{D889219A-81DE-4C99-924B-7D396708C6DA}"/>
              </a:ext>
            </a:extLst>
          </p:cNvPr>
          <p:cNvSpPr txBox="1"/>
          <p:nvPr/>
        </p:nvSpPr>
        <p:spPr>
          <a:xfrm>
            <a:off x="4363998" y="396730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
        <p:nvSpPr>
          <p:cNvPr id="21" name="TextBox 20">
            <a:extLst>
              <a:ext uri="{FF2B5EF4-FFF2-40B4-BE49-F238E27FC236}">
                <a16:creationId xmlns:a16="http://schemas.microsoft.com/office/drawing/2014/main" id="{9726D5FF-C219-4161-82DE-3DCD70B4D512}"/>
              </a:ext>
            </a:extLst>
          </p:cNvPr>
          <p:cNvSpPr txBox="1"/>
          <p:nvPr/>
        </p:nvSpPr>
        <p:spPr>
          <a:xfrm>
            <a:off x="5016614" y="3960746"/>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or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a:t>
            </a:r>
          </a:p>
        </p:txBody>
      </p:sp>
    </p:spTree>
    <p:extLst>
      <p:ext uri="{BB962C8B-B14F-4D97-AF65-F5344CB8AC3E}">
        <p14:creationId xmlns:p14="http://schemas.microsoft.com/office/powerpoint/2010/main" val="1833870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Can we do better than </a:t>
                </a:r>
                <a:r>
                  <a:rPr lang="en-US">
                    <a:solidFill>
                      <a:srgbClr val="FF0000"/>
                    </a:solidFill>
                  </a:rPr>
                  <a:t>O(</a:t>
                </a:r>
                <a14:m>
                  <m:oMath xmlns:m="http://schemas.openxmlformats.org/officeDocument/2006/math">
                    <m:sSup>
                      <m:sSupPr>
                        <m:ctrlPr>
                          <a:rPr lang="en-US" i="1" dirty="0">
                            <a:solidFill>
                              <a:srgbClr val="FF0000"/>
                            </a:solidFill>
                            <a:latin typeface="Cambria Math" panose="02040503050406030204" pitchFamily="18" charset="0"/>
                          </a:rPr>
                        </m:ctrlPr>
                      </m:sSupPr>
                      <m:e>
                        <m:r>
                          <a:rPr lang="en-US" dirty="0">
                            <a:solidFill>
                              <a:srgbClr val="FF0000"/>
                            </a:solidFill>
                            <a:latin typeface="Cambria Math" panose="02040503050406030204" pitchFamily="18" charset="0"/>
                          </a:rPr>
                          <m:t>2</m:t>
                        </m:r>
                      </m:e>
                      <m:sup>
                        <m:r>
                          <a:rPr lang="en-US" i="1" dirty="0">
                            <a:solidFill>
                              <a:srgbClr val="FF0000"/>
                            </a:solidFill>
                            <a:latin typeface="Cambria Math" panose="02040503050406030204" pitchFamily="18" charset="0"/>
                          </a:rPr>
                          <m:t>𝑛</m:t>
                        </m:r>
                      </m:sup>
                    </m:sSup>
                  </m:oMath>
                </a14:m>
                <a:r>
                  <a:rPr lang="en-US">
                    <a:solidFill>
                      <a:srgbClr val="FF0000"/>
                    </a:solidFill>
                  </a:rPr>
                  <a:t>)</a:t>
                </a:r>
                <a:r>
                  <a:rPr lang="en-US"/>
                  <a:t>?</a:t>
                </a:r>
              </a:p>
              <a:p>
                <a:pPr lvl="1"/>
                <a:r>
                  <a:rPr lang="en-US"/>
                  <a:t>Would sorting the array help?</a:t>
                </a:r>
              </a:p>
              <a:p>
                <a:pPr marL="163401" lvl="1" indent="0">
                  <a:buNone/>
                </a:pPr>
                <a:r>
                  <a:rPr lang="en-US"/>
                  <a:t>	No, we would mix up the positions of the houses by sorting</a:t>
                </a:r>
              </a:p>
              <a:p>
                <a:pPr marL="163401" lvl="1" indent="0">
                  <a:buNone/>
                </a:pPr>
                <a:endParaRPr lang="en-US"/>
              </a:p>
            </p:txBody>
          </p:sp>
        </mc:Choice>
        <mc:Fallback>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2245"/>
                </a:stretch>
              </a:blipFill>
            </p:spPr>
            <p:txBody>
              <a:bodyPr/>
              <a:lstStyle/>
              <a:p>
                <a:r>
                  <a:rPr lang="en-US">
                    <a:noFill/>
                  </a:rPr>
                  <a:t> </a:t>
                </a:r>
              </a:p>
            </p:txBody>
          </p:sp>
        </mc:Fallback>
      </mc:AlternateContent>
    </p:spTree>
    <p:extLst>
      <p:ext uri="{BB962C8B-B14F-4D97-AF65-F5344CB8AC3E}">
        <p14:creationId xmlns:p14="http://schemas.microsoft.com/office/powerpoint/2010/main" val="382371682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a:xfrm>
            <a:off x="659074" y="2432535"/>
            <a:ext cx="10773080" cy="2984830"/>
          </a:xfrm>
        </p:spPr>
        <p:txBody>
          <a:bodyPr/>
          <a:lstStyle/>
          <a:p>
            <a:pPr marL="326801" lvl="2" indent="0">
              <a:buNone/>
            </a:pPr>
            <a:r>
              <a:rPr lang="en-US"/>
              <a:t>	let’s consider this input:	</a:t>
            </a:r>
          </a:p>
          <a:p>
            <a:pPr marL="0" indent="0">
              <a:buNone/>
            </a:pPr>
            <a:r>
              <a:rPr lang="en-US"/>
              <a:t>		</a:t>
            </a:r>
          </a:p>
        </p:txBody>
      </p:sp>
      <p:sp>
        <p:nvSpPr>
          <p:cNvPr id="37" name="TextBox 36">
            <a:extLst>
              <a:ext uri="{FF2B5EF4-FFF2-40B4-BE49-F238E27FC236}">
                <a16:creationId xmlns:a16="http://schemas.microsoft.com/office/drawing/2014/main" id="{8C554F61-686E-4A00-8A0C-CF0D524FC8D9}"/>
              </a:ext>
            </a:extLst>
          </p:cNvPr>
          <p:cNvSpPr txBox="1"/>
          <p:nvPr/>
        </p:nvSpPr>
        <p:spPr>
          <a:xfrm>
            <a:off x="6435480" y="5227127"/>
            <a:ext cx="2769602"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Max sum = 8 + Max sum of [2-6]</a:t>
            </a:r>
            <a:endPar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9" name="TextBox 38">
            <a:extLst>
              <a:ext uri="{FF2B5EF4-FFF2-40B4-BE49-F238E27FC236}">
                <a16:creationId xmlns:a16="http://schemas.microsoft.com/office/drawing/2014/main" id="{29868263-E397-4FD8-A722-888274824B29}"/>
              </a:ext>
            </a:extLst>
          </p:cNvPr>
          <p:cNvSpPr txBox="1"/>
          <p:nvPr/>
        </p:nvSpPr>
        <p:spPr>
          <a:xfrm>
            <a:off x="6320999" y="3303805"/>
            <a:ext cx="2769602"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Max sum = Max sum of [1-6]</a:t>
            </a:r>
            <a:endPar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8" name="TextBox 37">
            <a:extLst>
              <a:ext uri="{FF2B5EF4-FFF2-40B4-BE49-F238E27FC236}">
                <a16:creationId xmlns:a16="http://schemas.microsoft.com/office/drawing/2014/main" id="{EA4870AD-E235-4636-B553-B0BE77D74C27}"/>
              </a:ext>
            </a:extLst>
          </p:cNvPr>
          <p:cNvSpPr txBox="1"/>
          <p:nvPr/>
        </p:nvSpPr>
        <p:spPr>
          <a:xfrm>
            <a:off x="1565341"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40" name="TextBox 39">
            <a:extLst>
              <a:ext uri="{FF2B5EF4-FFF2-40B4-BE49-F238E27FC236}">
                <a16:creationId xmlns:a16="http://schemas.microsoft.com/office/drawing/2014/main" id="{D6CB68A9-C729-4BD1-8353-DAD1D200E6B1}"/>
              </a:ext>
            </a:extLst>
          </p:cNvPr>
          <p:cNvSpPr txBox="1"/>
          <p:nvPr/>
        </p:nvSpPr>
        <p:spPr>
          <a:xfrm>
            <a:off x="2238836"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41" name="TextBox 40">
            <a:extLst>
              <a:ext uri="{FF2B5EF4-FFF2-40B4-BE49-F238E27FC236}">
                <a16:creationId xmlns:a16="http://schemas.microsoft.com/office/drawing/2014/main" id="{FA1E494D-EA48-4359-988E-7CF341FC3DEB}"/>
              </a:ext>
            </a:extLst>
          </p:cNvPr>
          <p:cNvSpPr txBox="1"/>
          <p:nvPr/>
        </p:nvSpPr>
        <p:spPr>
          <a:xfrm>
            <a:off x="2890289"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42" name="TextBox 41">
            <a:extLst>
              <a:ext uri="{FF2B5EF4-FFF2-40B4-BE49-F238E27FC236}">
                <a16:creationId xmlns:a16="http://schemas.microsoft.com/office/drawing/2014/main" id="{BC4A405D-EA21-44DF-9C11-329699FCC464}"/>
              </a:ext>
            </a:extLst>
          </p:cNvPr>
          <p:cNvSpPr txBox="1"/>
          <p:nvPr/>
        </p:nvSpPr>
        <p:spPr>
          <a:xfrm>
            <a:off x="3548675"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43" name="TextBox 42">
            <a:extLst>
              <a:ext uri="{FF2B5EF4-FFF2-40B4-BE49-F238E27FC236}">
                <a16:creationId xmlns:a16="http://schemas.microsoft.com/office/drawing/2014/main" id="{28272147-E165-452B-8401-1A1E5EC5A15F}"/>
              </a:ext>
            </a:extLst>
          </p:cNvPr>
          <p:cNvSpPr txBox="1"/>
          <p:nvPr/>
        </p:nvSpPr>
        <p:spPr>
          <a:xfrm>
            <a:off x="4221319"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44" name="TextBox 43">
            <a:extLst>
              <a:ext uri="{FF2B5EF4-FFF2-40B4-BE49-F238E27FC236}">
                <a16:creationId xmlns:a16="http://schemas.microsoft.com/office/drawing/2014/main" id="{28F9C0E8-64D9-4A47-B9FD-ACD7FF64E57E}"/>
              </a:ext>
            </a:extLst>
          </p:cNvPr>
          <p:cNvSpPr txBox="1"/>
          <p:nvPr/>
        </p:nvSpPr>
        <p:spPr>
          <a:xfrm>
            <a:off x="4887642"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45" name="TextBox 44">
            <a:extLst>
              <a:ext uri="{FF2B5EF4-FFF2-40B4-BE49-F238E27FC236}">
                <a16:creationId xmlns:a16="http://schemas.microsoft.com/office/drawing/2014/main" id="{C11FF5D7-9C4F-4411-B8AB-ADD9BEED5044}"/>
              </a:ext>
            </a:extLst>
          </p:cNvPr>
          <p:cNvSpPr txBox="1"/>
          <p:nvPr/>
        </p:nvSpPr>
        <p:spPr>
          <a:xfrm>
            <a:off x="5615465" y="5708698"/>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46" name="Rectangle 45">
            <a:extLst>
              <a:ext uri="{FF2B5EF4-FFF2-40B4-BE49-F238E27FC236}">
                <a16:creationId xmlns:a16="http://schemas.microsoft.com/office/drawing/2014/main" id="{BCD2500C-7E18-4A64-8470-02A28090A270}"/>
              </a:ext>
            </a:extLst>
          </p:cNvPr>
          <p:cNvSpPr/>
          <p:nvPr/>
        </p:nvSpPr>
        <p:spPr>
          <a:xfrm>
            <a:off x="1491118"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47" name="Rectangle 46">
            <a:extLst>
              <a:ext uri="{FF2B5EF4-FFF2-40B4-BE49-F238E27FC236}">
                <a16:creationId xmlns:a16="http://schemas.microsoft.com/office/drawing/2014/main" id="{96496A80-09AA-4995-835F-3B577672896F}"/>
              </a:ext>
            </a:extLst>
          </p:cNvPr>
          <p:cNvSpPr/>
          <p:nvPr/>
        </p:nvSpPr>
        <p:spPr>
          <a:xfrm>
            <a:off x="2153133"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48" name="Rectangle 47">
            <a:extLst>
              <a:ext uri="{FF2B5EF4-FFF2-40B4-BE49-F238E27FC236}">
                <a16:creationId xmlns:a16="http://schemas.microsoft.com/office/drawing/2014/main" id="{6DD5D523-1EB6-49A2-9584-77D7E9B2BCB4}"/>
              </a:ext>
            </a:extLst>
          </p:cNvPr>
          <p:cNvSpPr/>
          <p:nvPr/>
        </p:nvSpPr>
        <p:spPr>
          <a:xfrm>
            <a:off x="3456555" y="527804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49" name="Rectangle 48">
            <a:extLst>
              <a:ext uri="{FF2B5EF4-FFF2-40B4-BE49-F238E27FC236}">
                <a16:creationId xmlns:a16="http://schemas.microsoft.com/office/drawing/2014/main" id="{29FDA6C3-0F81-4F3C-A3D7-655B038F58A1}"/>
              </a:ext>
            </a:extLst>
          </p:cNvPr>
          <p:cNvSpPr/>
          <p:nvPr/>
        </p:nvSpPr>
        <p:spPr>
          <a:xfrm>
            <a:off x="2804844" y="527804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50" name="Rectangle 49">
            <a:extLst>
              <a:ext uri="{FF2B5EF4-FFF2-40B4-BE49-F238E27FC236}">
                <a16:creationId xmlns:a16="http://schemas.microsoft.com/office/drawing/2014/main" id="{7D95BAAD-A313-47DB-8E54-A45B91A6E526}"/>
              </a:ext>
            </a:extLst>
          </p:cNvPr>
          <p:cNvSpPr/>
          <p:nvPr/>
        </p:nvSpPr>
        <p:spPr>
          <a:xfrm>
            <a:off x="4127731" y="526313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51" name="Rectangle 50">
            <a:extLst>
              <a:ext uri="{FF2B5EF4-FFF2-40B4-BE49-F238E27FC236}">
                <a16:creationId xmlns:a16="http://schemas.microsoft.com/office/drawing/2014/main" id="{901EE313-0239-4039-B3E4-774569E1975A}"/>
              </a:ext>
            </a:extLst>
          </p:cNvPr>
          <p:cNvSpPr/>
          <p:nvPr/>
        </p:nvSpPr>
        <p:spPr>
          <a:xfrm>
            <a:off x="4806584" y="5263130"/>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52" name="Rectangle 51">
            <a:extLst>
              <a:ext uri="{FF2B5EF4-FFF2-40B4-BE49-F238E27FC236}">
                <a16:creationId xmlns:a16="http://schemas.microsoft.com/office/drawing/2014/main" id="{6478E512-ABE5-4569-8B50-4F709208CB1F}"/>
              </a:ext>
            </a:extLst>
          </p:cNvPr>
          <p:cNvSpPr/>
          <p:nvPr/>
        </p:nvSpPr>
        <p:spPr>
          <a:xfrm>
            <a:off x="5495717" y="5255293"/>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
        <p:nvSpPr>
          <p:cNvPr id="53" name="Left Bracket 52">
            <a:extLst>
              <a:ext uri="{FF2B5EF4-FFF2-40B4-BE49-F238E27FC236}">
                <a16:creationId xmlns:a16="http://schemas.microsoft.com/office/drawing/2014/main" id="{6261ADA4-E8E9-4157-92BF-D958298F21A1}"/>
              </a:ext>
            </a:extLst>
          </p:cNvPr>
          <p:cNvSpPr/>
          <p:nvPr/>
        </p:nvSpPr>
        <p:spPr>
          <a:xfrm rot="5400000">
            <a:off x="4327695" y="3370527"/>
            <a:ext cx="222180" cy="3267882"/>
          </a:xfrm>
          <a:prstGeom prst="leftBracket">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37373"/>
              </a:solidFill>
              <a:effectLst/>
              <a:uLnTx/>
              <a:uFillTx/>
              <a:latin typeface="Segoe UI Semilight"/>
              <a:ea typeface="+mn-ea"/>
              <a:cs typeface="+mn-cs"/>
            </a:endParaRPr>
          </a:p>
        </p:txBody>
      </p:sp>
      <p:sp>
        <p:nvSpPr>
          <p:cNvPr id="54" name="TextBox 53">
            <a:extLst>
              <a:ext uri="{FF2B5EF4-FFF2-40B4-BE49-F238E27FC236}">
                <a16:creationId xmlns:a16="http://schemas.microsoft.com/office/drawing/2014/main" id="{6C992A69-B8BC-444A-8A6B-9A96B4E718F5}"/>
              </a:ext>
            </a:extLst>
          </p:cNvPr>
          <p:cNvSpPr txBox="1"/>
          <p:nvPr/>
        </p:nvSpPr>
        <p:spPr>
          <a:xfrm>
            <a:off x="1101532" y="4893378"/>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55" name="Left Bracket 54">
            <a:extLst>
              <a:ext uri="{FF2B5EF4-FFF2-40B4-BE49-F238E27FC236}">
                <a16:creationId xmlns:a16="http://schemas.microsoft.com/office/drawing/2014/main" id="{C671989D-EFE3-41D7-B343-C4154F1FB0C5}"/>
              </a:ext>
            </a:extLst>
          </p:cNvPr>
          <p:cNvSpPr/>
          <p:nvPr/>
        </p:nvSpPr>
        <p:spPr>
          <a:xfrm rot="16200000">
            <a:off x="3976688" y="1894632"/>
            <a:ext cx="222180" cy="3919593"/>
          </a:xfrm>
          <a:prstGeom prst="leftBracket">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737373"/>
              </a:solidFill>
              <a:effectLst/>
              <a:uLnTx/>
              <a:uFillTx/>
              <a:latin typeface="Segoe UI Semilight"/>
              <a:ea typeface="+mn-ea"/>
              <a:cs typeface="+mn-cs"/>
            </a:endParaRPr>
          </a:p>
        </p:txBody>
      </p:sp>
      <p:sp>
        <p:nvSpPr>
          <p:cNvPr id="56" name="TextBox 55">
            <a:extLst>
              <a:ext uri="{FF2B5EF4-FFF2-40B4-BE49-F238E27FC236}">
                <a16:creationId xmlns:a16="http://schemas.microsoft.com/office/drawing/2014/main" id="{1883CBB6-8923-48BA-B171-D1BB08860607}"/>
              </a:ext>
            </a:extLst>
          </p:cNvPr>
          <p:cNvSpPr txBox="1"/>
          <p:nvPr/>
        </p:nvSpPr>
        <p:spPr>
          <a:xfrm>
            <a:off x="1021787" y="3726683"/>
            <a:ext cx="1251557" cy="992263"/>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sp>
        <p:nvSpPr>
          <p:cNvPr id="57" name="Rectangle 56">
            <a:extLst>
              <a:ext uri="{FF2B5EF4-FFF2-40B4-BE49-F238E27FC236}">
                <a16:creationId xmlns:a16="http://schemas.microsoft.com/office/drawing/2014/main" id="{A4E8F22E-1341-4FDF-9D1E-42324BE0EC20}"/>
              </a:ext>
            </a:extLst>
          </p:cNvPr>
          <p:cNvSpPr/>
          <p:nvPr/>
        </p:nvSpPr>
        <p:spPr>
          <a:xfrm>
            <a:off x="1503153"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58" name="Rectangle 57">
            <a:extLst>
              <a:ext uri="{FF2B5EF4-FFF2-40B4-BE49-F238E27FC236}">
                <a16:creationId xmlns:a16="http://schemas.microsoft.com/office/drawing/2014/main" id="{D15DA9C4-5FB2-4E5C-95D4-D52A8DB4E7C2}"/>
              </a:ext>
            </a:extLst>
          </p:cNvPr>
          <p:cNvSpPr/>
          <p:nvPr/>
        </p:nvSpPr>
        <p:spPr>
          <a:xfrm>
            <a:off x="2165168"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59" name="Rectangle 58">
            <a:extLst>
              <a:ext uri="{FF2B5EF4-FFF2-40B4-BE49-F238E27FC236}">
                <a16:creationId xmlns:a16="http://schemas.microsoft.com/office/drawing/2014/main" id="{9EF1A83A-275C-4E18-A918-E964A6DE6C91}"/>
              </a:ext>
            </a:extLst>
          </p:cNvPr>
          <p:cNvSpPr/>
          <p:nvPr/>
        </p:nvSpPr>
        <p:spPr>
          <a:xfrm>
            <a:off x="3468590" y="318293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60" name="Rectangle 59">
            <a:extLst>
              <a:ext uri="{FF2B5EF4-FFF2-40B4-BE49-F238E27FC236}">
                <a16:creationId xmlns:a16="http://schemas.microsoft.com/office/drawing/2014/main" id="{04DB7666-BB25-49D7-871B-707F4C22659C}"/>
              </a:ext>
            </a:extLst>
          </p:cNvPr>
          <p:cNvSpPr/>
          <p:nvPr/>
        </p:nvSpPr>
        <p:spPr>
          <a:xfrm>
            <a:off x="2816879" y="318293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61" name="Rectangle 60">
            <a:extLst>
              <a:ext uri="{FF2B5EF4-FFF2-40B4-BE49-F238E27FC236}">
                <a16:creationId xmlns:a16="http://schemas.microsoft.com/office/drawing/2014/main" id="{195E9A4F-51B9-45DC-8332-66A7601F6340}"/>
              </a:ext>
            </a:extLst>
          </p:cNvPr>
          <p:cNvSpPr/>
          <p:nvPr/>
        </p:nvSpPr>
        <p:spPr>
          <a:xfrm>
            <a:off x="4139766" y="316801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62" name="Rectangle 61">
            <a:extLst>
              <a:ext uri="{FF2B5EF4-FFF2-40B4-BE49-F238E27FC236}">
                <a16:creationId xmlns:a16="http://schemas.microsoft.com/office/drawing/2014/main" id="{A8E7EF7F-AE42-4207-BEC8-C6295BFE3E5A}"/>
              </a:ext>
            </a:extLst>
          </p:cNvPr>
          <p:cNvSpPr/>
          <p:nvPr/>
        </p:nvSpPr>
        <p:spPr>
          <a:xfrm>
            <a:off x="4818619" y="316801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63" name="Rectangle 62">
            <a:extLst>
              <a:ext uri="{FF2B5EF4-FFF2-40B4-BE49-F238E27FC236}">
                <a16:creationId xmlns:a16="http://schemas.microsoft.com/office/drawing/2014/main" id="{72526C01-D14D-4402-95EE-1B136CE5E730}"/>
              </a:ext>
            </a:extLst>
          </p:cNvPr>
          <p:cNvSpPr/>
          <p:nvPr/>
        </p:nvSpPr>
        <p:spPr>
          <a:xfrm>
            <a:off x="5507752" y="316018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Tree>
    <p:extLst>
      <p:ext uri="{BB962C8B-B14F-4D97-AF65-F5344CB8AC3E}">
        <p14:creationId xmlns:p14="http://schemas.microsoft.com/office/powerpoint/2010/main" val="38312492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309631E-B2E3-4127-A5B7-EC1E72982592}"/>
              </a:ext>
            </a:extLst>
          </p:cNvPr>
          <p:cNvSpPr txBox="1"/>
          <p:nvPr/>
        </p:nvSpPr>
        <p:spPr>
          <a:xfrm>
            <a:off x="136260"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6" name="TextBox 5">
            <a:extLst>
              <a:ext uri="{FF2B5EF4-FFF2-40B4-BE49-F238E27FC236}">
                <a16:creationId xmlns:a16="http://schemas.microsoft.com/office/drawing/2014/main" id="{F1B8E2CB-C70C-42D0-AE53-BEE5C9650503}"/>
              </a:ext>
            </a:extLst>
          </p:cNvPr>
          <p:cNvSpPr txBox="1"/>
          <p:nvPr/>
        </p:nvSpPr>
        <p:spPr>
          <a:xfrm>
            <a:off x="809755"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7" name="TextBox 6">
            <a:extLst>
              <a:ext uri="{FF2B5EF4-FFF2-40B4-BE49-F238E27FC236}">
                <a16:creationId xmlns:a16="http://schemas.microsoft.com/office/drawing/2014/main" id="{D5359BE3-F8EC-4D0F-87C8-DFF9033CDCEA}"/>
              </a:ext>
            </a:extLst>
          </p:cNvPr>
          <p:cNvSpPr txBox="1"/>
          <p:nvPr/>
        </p:nvSpPr>
        <p:spPr>
          <a:xfrm>
            <a:off x="146120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8" name="TextBox 7">
            <a:extLst>
              <a:ext uri="{FF2B5EF4-FFF2-40B4-BE49-F238E27FC236}">
                <a16:creationId xmlns:a16="http://schemas.microsoft.com/office/drawing/2014/main" id="{67B6D5DB-8E2C-4D73-B82C-D6F3C83E7B5C}"/>
              </a:ext>
            </a:extLst>
          </p:cNvPr>
          <p:cNvSpPr txBox="1"/>
          <p:nvPr/>
        </p:nvSpPr>
        <p:spPr>
          <a:xfrm>
            <a:off x="211959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9" name="TextBox 8">
            <a:extLst>
              <a:ext uri="{FF2B5EF4-FFF2-40B4-BE49-F238E27FC236}">
                <a16:creationId xmlns:a16="http://schemas.microsoft.com/office/drawing/2014/main" id="{D65B840B-B112-4DD0-B8F3-15A9FE075ABA}"/>
              </a:ext>
            </a:extLst>
          </p:cNvPr>
          <p:cNvSpPr txBox="1"/>
          <p:nvPr/>
        </p:nvSpPr>
        <p:spPr>
          <a:xfrm>
            <a:off x="279223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10" name="TextBox 9">
            <a:extLst>
              <a:ext uri="{FF2B5EF4-FFF2-40B4-BE49-F238E27FC236}">
                <a16:creationId xmlns:a16="http://schemas.microsoft.com/office/drawing/2014/main" id="{A234FAC8-59D1-4CF8-BF3C-33C43C935B0F}"/>
              </a:ext>
            </a:extLst>
          </p:cNvPr>
          <p:cNvSpPr txBox="1"/>
          <p:nvPr/>
        </p:nvSpPr>
        <p:spPr>
          <a:xfrm>
            <a:off x="3458561"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11" name="TextBox 10">
            <a:extLst>
              <a:ext uri="{FF2B5EF4-FFF2-40B4-BE49-F238E27FC236}">
                <a16:creationId xmlns:a16="http://schemas.microsoft.com/office/drawing/2014/main" id="{21A55C3F-6418-4069-9A79-9179F4187F3A}"/>
              </a:ext>
            </a:extLst>
          </p:cNvPr>
          <p:cNvSpPr txBox="1"/>
          <p:nvPr/>
        </p:nvSpPr>
        <p:spPr>
          <a:xfrm>
            <a:off x="418638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12" name="Rectangle 11">
            <a:extLst>
              <a:ext uri="{FF2B5EF4-FFF2-40B4-BE49-F238E27FC236}">
                <a16:creationId xmlns:a16="http://schemas.microsoft.com/office/drawing/2014/main" id="{D404ACEB-C7D9-47E8-B11D-1EC8D6861A85}"/>
              </a:ext>
            </a:extLst>
          </p:cNvPr>
          <p:cNvSpPr/>
          <p:nvPr/>
        </p:nvSpPr>
        <p:spPr>
          <a:xfrm>
            <a:off x="62037"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3" name="Rectangle 12">
            <a:extLst>
              <a:ext uri="{FF2B5EF4-FFF2-40B4-BE49-F238E27FC236}">
                <a16:creationId xmlns:a16="http://schemas.microsoft.com/office/drawing/2014/main" id="{17CA4496-E419-4581-97FD-385BC30F6B80}"/>
              </a:ext>
            </a:extLst>
          </p:cNvPr>
          <p:cNvSpPr/>
          <p:nvPr/>
        </p:nvSpPr>
        <p:spPr>
          <a:xfrm>
            <a:off x="724052"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14" name="Rectangle 13">
            <a:extLst>
              <a:ext uri="{FF2B5EF4-FFF2-40B4-BE49-F238E27FC236}">
                <a16:creationId xmlns:a16="http://schemas.microsoft.com/office/drawing/2014/main" id="{F5B98939-B4E6-4127-8D95-B7CA3F562592}"/>
              </a:ext>
            </a:extLst>
          </p:cNvPr>
          <p:cNvSpPr/>
          <p:nvPr/>
        </p:nvSpPr>
        <p:spPr>
          <a:xfrm>
            <a:off x="2027474"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15" name="Rectangle 14">
            <a:extLst>
              <a:ext uri="{FF2B5EF4-FFF2-40B4-BE49-F238E27FC236}">
                <a16:creationId xmlns:a16="http://schemas.microsoft.com/office/drawing/2014/main" id="{3977F9A4-14CF-48ED-B3B2-8F2C2420E4AD}"/>
              </a:ext>
            </a:extLst>
          </p:cNvPr>
          <p:cNvSpPr/>
          <p:nvPr/>
        </p:nvSpPr>
        <p:spPr>
          <a:xfrm>
            <a:off x="1375763"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16" name="Rectangle 15">
            <a:extLst>
              <a:ext uri="{FF2B5EF4-FFF2-40B4-BE49-F238E27FC236}">
                <a16:creationId xmlns:a16="http://schemas.microsoft.com/office/drawing/2014/main" id="{3F1889BE-C945-48E5-A91B-284B57C2AF8A}"/>
              </a:ext>
            </a:extLst>
          </p:cNvPr>
          <p:cNvSpPr/>
          <p:nvPr/>
        </p:nvSpPr>
        <p:spPr>
          <a:xfrm>
            <a:off x="2698650"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17" name="Rectangle 16">
            <a:extLst>
              <a:ext uri="{FF2B5EF4-FFF2-40B4-BE49-F238E27FC236}">
                <a16:creationId xmlns:a16="http://schemas.microsoft.com/office/drawing/2014/main" id="{25F35E9D-1C19-4DBF-99E0-CA99D57F2381}"/>
              </a:ext>
            </a:extLst>
          </p:cNvPr>
          <p:cNvSpPr/>
          <p:nvPr/>
        </p:nvSpPr>
        <p:spPr>
          <a:xfrm>
            <a:off x="3377503" y="1039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18" name="Rectangle 17">
            <a:extLst>
              <a:ext uri="{FF2B5EF4-FFF2-40B4-BE49-F238E27FC236}">
                <a16:creationId xmlns:a16="http://schemas.microsoft.com/office/drawing/2014/main" id="{1F7437D7-4F7C-40EF-BEDE-C580B6C0A444}"/>
              </a:ext>
            </a:extLst>
          </p:cNvPr>
          <p:cNvSpPr/>
          <p:nvPr/>
        </p:nvSpPr>
        <p:spPr>
          <a:xfrm>
            <a:off x="4066636" y="9607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pic>
        <p:nvPicPr>
          <p:cNvPr id="118" name="Picture 1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037" y="880805"/>
            <a:ext cx="12074178" cy="5877803"/>
          </a:xfrm>
          <a:prstGeom prst="rect">
            <a:avLst/>
          </a:prstGeom>
        </p:spPr>
      </p:pic>
    </p:spTree>
    <p:extLst>
      <p:ext uri="{BB962C8B-B14F-4D97-AF65-F5344CB8AC3E}">
        <p14:creationId xmlns:p14="http://schemas.microsoft.com/office/powerpoint/2010/main" val="258089243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Time complexity</a:t>
                </a:r>
              </a:p>
              <a:p>
                <a:pPr marL="163401" lvl="1" indent="0">
                  <a:buNone/>
                </a:pPr>
                <a:r>
                  <a:rPr lang="en-US"/>
                  <a:t>	O(</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oMath>
                </a14:m>
                <a:r>
                  <a:rPr lang="en-US"/>
                  <a:t>) nodes doing constant work, so O(</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2</m:t>
                        </m:r>
                      </m:e>
                      <m:sup>
                        <m:r>
                          <a:rPr lang="en-US" i="1">
                            <a:latin typeface="Cambria Math" panose="02040503050406030204" pitchFamily="18" charset="0"/>
                          </a:rPr>
                          <m:t>𝑛</m:t>
                        </m:r>
                      </m:sup>
                    </m:sSup>
                  </m:oMath>
                </a14:m>
                <a:r>
                  <a:rPr lang="en-US"/>
                  <a:t>)					</a:t>
                </a:r>
              </a:p>
              <a:p>
                <a:pPr marL="163401" lvl="1" indent="0">
                  <a:buNone/>
                </a:pPr>
                <a:endParaRPr lang="en-US"/>
              </a:p>
            </p:txBody>
          </p:sp>
        </mc:Choice>
        <mc:Fallback>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299615311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W – Walk Through</a:t>
            </a:r>
          </a:p>
        </p:txBody>
      </p:sp>
      <p:sp>
        <p:nvSpPr>
          <p:cNvPr id="3" name="Text Placeholder 2"/>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284255778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9538A81B-446C-4A50-B057-550B637B0641}"/>
              </a:ext>
            </a:extLst>
          </p:cNvPr>
          <p:cNvGraphicFramePr>
            <a:graphicFrameLocks noGrp="1"/>
          </p:cNvGraphicFramePr>
          <p:nvPr>
            <p:ph idx="1"/>
            <p:extLst>
              <p:ext uri="{D42A27DB-BD31-4B8C-83A1-F6EECF244321}">
                <p14:modId xmlns:p14="http://schemas.microsoft.com/office/powerpoint/2010/main" val="2548668489"/>
              </p:ext>
            </p:extLst>
          </p:nvPr>
        </p:nvGraphicFramePr>
        <p:xfrm>
          <a:off x="440924" y="190500"/>
          <a:ext cx="11191633" cy="64765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681926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DC519-4EDC-4F77-B68D-3F765CEC07DC}"/>
              </a:ext>
            </a:extLst>
          </p:cNvPr>
          <p:cNvSpPr>
            <a:spLocks noGrp="1"/>
          </p:cNvSpPr>
          <p:nvPr>
            <p:ph type="title"/>
          </p:nvPr>
        </p:nvSpPr>
        <p:spPr/>
        <p:txBody>
          <a:bodyPr/>
          <a:lstStyle/>
          <a:p>
            <a:r>
              <a:rPr lang="en-US"/>
              <a:t>Best practice</a:t>
            </a:r>
          </a:p>
        </p:txBody>
      </p:sp>
      <p:sp>
        <p:nvSpPr>
          <p:cNvPr id="3" name="Content Placeholder 2">
            <a:extLst>
              <a:ext uri="{FF2B5EF4-FFF2-40B4-BE49-F238E27FC236}">
                <a16:creationId xmlns:a16="http://schemas.microsoft.com/office/drawing/2014/main" id="{E664AAC0-0FA9-4767-9007-A0C4F6E09402}"/>
              </a:ext>
            </a:extLst>
          </p:cNvPr>
          <p:cNvSpPr>
            <a:spLocks noGrp="1"/>
          </p:cNvSpPr>
          <p:nvPr>
            <p:ph idx="1"/>
          </p:nvPr>
        </p:nvSpPr>
        <p:spPr/>
        <p:txBody>
          <a:bodyPr/>
          <a:lstStyle/>
          <a:p>
            <a:r>
              <a:rPr lang="en-US"/>
              <a:t>In many cases, your recursive functions may need additional data structures or an argument that tracks the recursion level</a:t>
            </a:r>
          </a:p>
          <a:p>
            <a:r>
              <a:rPr lang="en-US"/>
              <a:t>Move the data structure or initialization code into a separate function</a:t>
            </a:r>
          </a:p>
        </p:txBody>
      </p:sp>
      <p:sp>
        <p:nvSpPr>
          <p:cNvPr id="4" name="Slide Number Placeholder 3">
            <a:extLst>
              <a:ext uri="{FF2B5EF4-FFF2-40B4-BE49-F238E27FC236}">
                <a16:creationId xmlns:a16="http://schemas.microsoft.com/office/drawing/2014/main" id="{0240ECC5-B83C-4BA6-8792-9896BCF6A3DB}"/>
              </a:ext>
            </a:extLst>
          </p:cNvPr>
          <p:cNvSpPr>
            <a:spLocks noGrp="1"/>
          </p:cNvSpPr>
          <p:nvPr>
            <p:ph type="sldNum" sz="quarter" idx="12"/>
          </p:nvPr>
        </p:nvSpPr>
        <p:spPr/>
        <p:txBody>
          <a:bodyPr/>
          <a:lstStyle/>
          <a:p>
            <a:fld id="{3D7FC063-F3F0-4D2E-8704-432378593526}" type="slidenum">
              <a:rPr lang="en-US" smtClean="0"/>
              <a:t>37</a:t>
            </a:fld>
            <a:endParaRPr lang="en-US"/>
          </a:p>
        </p:txBody>
      </p:sp>
    </p:spTree>
    <p:extLst>
      <p:ext uri="{BB962C8B-B14F-4D97-AF65-F5344CB8AC3E}">
        <p14:creationId xmlns:p14="http://schemas.microsoft.com/office/powerpoint/2010/main" val="3097174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a:t>I – Implement</a:t>
            </a: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ext uri="{D42A27DB-BD31-4B8C-83A1-F6EECF244321}">
                <p14:modId xmlns:p14="http://schemas.microsoft.com/office/powerpoint/2010/main" val="3862958054"/>
              </p:ext>
            </p:extLst>
          </p:nvPr>
        </p:nvSpPr>
        <p:spPr/>
        <p:txBody>
          <a:bodyPr vert="horz" lIns="0" tIns="0" rIns="0" bIns="0" rtlCol="0" anchor="t">
            <a:noAutofit/>
          </a:bodyPr>
          <a:lstStyle/>
          <a:p>
            <a:pPr marL="166370" indent="-166370"/>
            <a:endParaRPr lang="en-US" sz="1950"/>
          </a:p>
        </p:txBody>
      </p:sp>
    </p:spTree>
    <p:extLst>
      <p:ext uri="{BB962C8B-B14F-4D97-AF65-F5344CB8AC3E}">
        <p14:creationId xmlns:p14="http://schemas.microsoft.com/office/powerpoint/2010/main" val="85285362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extLst>
              <p:ext uri="{D42A27DB-BD31-4B8C-83A1-F6EECF244321}">
                <p14:modId xmlns:p14="http://schemas.microsoft.com/office/powerpoint/2010/main" val="1481433802"/>
              </p:ext>
            </p:extLst>
          </p:nvPr>
        </p:nvSpPr>
        <p:spPr>
          <a:xfrm>
            <a:off x="612269" y="245648"/>
            <a:ext cx="10819785" cy="766329"/>
          </a:xfrm>
        </p:spPr>
        <p:txBody>
          <a:bodyPr/>
          <a:lstStyle/>
          <a:p>
            <a:r>
              <a:rPr lang="en-US" sz="6450"/>
              <a:t>Calling method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ext uri="{D42A27DB-BD31-4B8C-83A1-F6EECF244321}">
                <p14:modId xmlns:p14="http://schemas.microsoft.com/office/powerpoint/2010/main" val="2846946722"/>
              </p:ext>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145498201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9628CF-1D1D-414D-AECD-9A2866C41686}"/>
              </a:ext>
            </a:extLst>
          </p:cNvPr>
          <p:cNvSpPr>
            <a:spLocks noGrp="1"/>
          </p:cNvSpPr>
          <p:nvPr>
            <p:ph type="body" sz="quarter" idx="14"/>
          </p:nvPr>
        </p:nvSpPr>
        <p:spPr/>
        <p:txBody>
          <a:bodyPr/>
          <a:lstStyle/>
          <a:p>
            <a:r>
              <a:rPr lang="en-US"/>
              <a:t>TEBOW IT – 3SUM</a:t>
            </a:r>
          </a:p>
        </p:txBody>
      </p:sp>
      <p:sp>
        <p:nvSpPr>
          <p:cNvPr id="3" name="Text Placeholder 2">
            <a:extLst>
              <a:ext uri="{FF2B5EF4-FFF2-40B4-BE49-F238E27FC236}">
                <a16:creationId xmlns:a16="http://schemas.microsoft.com/office/drawing/2014/main" id="{5E37BCBD-F1CE-4747-9F97-38A2F6555FE8}"/>
              </a:ext>
            </a:extLst>
          </p:cNvPr>
          <p:cNvSpPr>
            <a:spLocks noGrp="1"/>
          </p:cNvSpPr>
          <p:nvPr>
            <p:ph type="body" sz="quarter" idx="16"/>
          </p:nvPr>
        </p:nvSpPr>
        <p:spPr/>
        <p:txBody>
          <a:bodyPr/>
          <a:lstStyle/>
          <a:p>
            <a:pPr marL="0" indent="0">
              <a:buNone/>
            </a:pPr>
            <a:r>
              <a:rPr lang="en-US" sz="1600"/>
              <a:t>Given an array S of n integers, are there elements a, b, c in S such that a + b + c = 0? Find all unique triplets in the array which gives the sum of zero.</a:t>
            </a:r>
          </a:p>
          <a:p>
            <a:pPr marL="0" indent="0">
              <a:buNone/>
            </a:pPr>
            <a:r>
              <a:rPr lang="en-US" sz="1600"/>
              <a:t>Note: The solution set must not contain duplicate triplets.</a:t>
            </a:r>
          </a:p>
          <a:p>
            <a:pPr marL="0" indent="0">
              <a:buNone/>
            </a:pPr>
            <a:r>
              <a:rPr lang="en-US" sz="1600"/>
              <a:t>For example, given array S = [-1, 0, 1, 2, -1, -4],</a:t>
            </a:r>
          </a:p>
          <a:p>
            <a:pPr marL="0" indent="0">
              <a:buNone/>
            </a:pPr>
            <a:r>
              <a:rPr lang="en-US" sz="1600"/>
              <a:t>A solution set is:</a:t>
            </a:r>
          </a:p>
          <a:p>
            <a:pPr marL="0" indent="0">
              <a:buNone/>
            </a:pPr>
            <a:r>
              <a:rPr lang="en-US" sz="1600"/>
              <a:t>[   [-1, 0, 1],    [-1, -1, 2]   ]</a:t>
            </a:r>
          </a:p>
        </p:txBody>
      </p:sp>
    </p:spTree>
    <p:extLst>
      <p:ext uri="{BB962C8B-B14F-4D97-AF65-F5344CB8AC3E}">
        <p14:creationId xmlns:p14="http://schemas.microsoft.com/office/powerpoint/2010/main" val="19674012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a:t>
            </a:r>
            <a:endParaRPr lang="en-US" sz="6000">
              <a:solidFill>
                <a:schemeClr val="accent3"/>
              </a:solidFill>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ext uri="{D42A27DB-BD31-4B8C-83A1-F6EECF244321}">
                <p14:modId xmlns:p14="http://schemas.microsoft.com/office/powerpoint/2010/main" val="1927395970"/>
              </p:ext>
            </p:extLst>
          </p:nvPr>
        </p:nvSpPr>
        <p:spPr>
          <a:xfrm>
            <a:off x="668310" y="1044952"/>
            <a:ext cx="10773080" cy="4902555"/>
          </a:xfrm>
        </p:spPr>
        <p:txBody>
          <a:bodyPr vert="horz" lIns="0" tIns="0" rIns="0" bIns="0" rtlCol="0" anchor="t">
            <a:noAutofit/>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 base case, one element</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 base case, two elements</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store);</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store);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endParaRPr>
              <a:solidFill>
                <a:schemeClr val="tx1"/>
              </a:solidFill>
            </a:endParaRP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05504648"/>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16F91BAB-AB1F-4F62-B643-4EE801392EB2}"/>
                  </a:ext>
                </a:extLst>
              </p:cNvPr>
              <p:cNvSpPr>
                <a:spLocks noGrp="1"/>
              </p:cNvSpPr>
              <p:nvPr>
                <p:ph type="body" sz="quarter" idx="14"/>
              </p:nvPr>
            </p:nvSpPr>
            <p:spPr/>
            <p:txBody>
              <a:bodyPr/>
              <a:lstStyle/>
              <a:p>
                <a:r>
                  <a:rPr lang="en-US"/>
                  <a:t>Can we do better than O(</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oMath>
                </a14:m>
                <a:r>
                  <a:rPr lang="en-US"/>
                  <a:t>)?</a:t>
                </a:r>
              </a:p>
            </p:txBody>
          </p:sp>
        </mc:Choice>
        <mc:Fallback>
          <p:sp>
            <p:nvSpPr>
              <p:cNvPr id="2" name="Text Placeholder 1">
                <a:extLst>
                  <a:ext uri="{FF2B5EF4-FFF2-40B4-BE49-F238E27FC236}">
                    <a16:creationId xmlns:a16="http://schemas.microsoft.com/office/drawing/2014/main" id="{16F91BAB-AB1F-4F62-B643-4EE801392EB2}"/>
                  </a:ext>
                </a:extLst>
              </p:cNvPr>
              <p:cNvSpPr>
                <a:spLocks noGrp="1" noRot="1" noChangeAspect="1" noMove="1" noResize="1" noEditPoints="1" noAdjustHandles="1" noChangeArrowheads="1" noChangeShapeType="1" noTextEdit="1"/>
              </p:cNvSpPr>
              <p:nvPr>
                <p:ph type="body" sz="quarter" idx="14"/>
              </p:nvPr>
            </p:nvSpPr>
            <p:spPr>
              <a:blipFill>
                <a:blip r:embed="rId3"/>
                <a:stretch>
                  <a:fillRect b="-9600"/>
                </a:stretch>
              </a:blipFill>
            </p:spPr>
            <p:txBody>
              <a:bodyPr/>
              <a:lstStyle/>
              <a:p>
                <a:r>
                  <a:rPr lang="en-US">
                    <a:noFill/>
                  </a:rPr>
                  <a:t> </a:t>
                </a:r>
              </a:p>
            </p:txBody>
          </p:sp>
        </mc:Fallback>
      </mc:AlternateContent>
      <p:sp>
        <p:nvSpPr>
          <p:cNvPr id="3" name="Text Placeholder 2">
            <a:extLst>
              <a:ext uri="{FF2B5EF4-FFF2-40B4-BE49-F238E27FC236}">
                <a16:creationId xmlns:a16="http://schemas.microsoft.com/office/drawing/2014/main" id="{3E7041DE-1C74-4D68-9D3A-6DCB7A3A3951}"/>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378062477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Would a data structure help to optimize?</a:t>
            </a:r>
          </a:p>
          <a:p>
            <a:pPr marL="326801" lvl="2" indent="0">
              <a:buNone/>
            </a:pPr>
            <a:r>
              <a:rPr lang="en-US"/>
              <a:t>		</a:t>
            </a:r>
          </a:p>
          <a:p>
            <a:pPr marL="0" indent="0">
              <a:buNone/>
            </a:pPr>
            <a:r>
              <a:rPr lang="en-US"/>
              <a:t>		</a:t>
            </a:r>
          </a:p>
          <a:p>
            <a:pPr marL="0" indent="0">
              <a:buNone/>
            </a:pPr>
            <a:endParaRPr lang="en-US"/>
          </a:p>
          <a:p>
            <a:pPr marL="0" indent="0">
              <a:buNone/>
            </a:pPr>
            <a:r>
              <a:rPr lang="en-US"/>
              <a:t>	</a:t>
            </a:r>
          </a:p>
          <a:p>
            <a:pPr marL="0" indent="0">
              <a:buNone/>
            </a:pPr>
            <a:endParaRPr lang="en-US"/>
          </a:p>
        </p:txBody>
      </p:sp>
      <p:graphicFrame>
        <p:nvGraphicFramePr>
          <p:cNvPr id="18" name="Table 17">
            <a:extLst>
              <a:ext uri="{FF2B5EF4-FFF2-40B4-BE49-F238E27FC236}">
                <a16:creationId xmlns:a16="http://schemas.microsoft.com/office/drawing/2014/main" id="{AB74F962-DC57-4FC3-86AB-AFD9261517A7}"/>
              </a:ext>
            </a:extLst>
          </p:cNvPr>
          <p:cNvGraphicFramePr>
            <a:graphicFrameLocks noGrp="1"/>
          </p:cNvGraphicFramePr>
          <p:nvPr/>
        </p:nvGraphicFramePr>
        <p:xfrm>
          <a:off x="3267072" y="3624791"/>
          <a:ext cx="2505078" cy="2334580"/>
        </p:xfrm>
        <a:graphic>
          <a:graphicData uri="http://schemas.openxmlformats.org/drawingml/2006/table">
            <a:tbl>
              <a:tblPr firstRow="1" bandRow="1">
                <a:tableStyleId>{5C22544A-7EE6-4342-B048-85BDC9FD1C3A}</a:tableStyleId>
              </a:tblPr>
              <a:tblGrid>
                <a:gridCol w="1252539">
                  <a:extLst>
                    <a:ext uri="{9D8B030D-6E8A-4147-A177-3AD203B41FA5}">
                      <a16:colId xmlns:a16="http://schemas.microsoft.com/office/drawing/2014/main" val="2393477324"/>
                    </a:ext>
                  </a:extLst>
                </a:gridCol>
                <a:gridCol w="1252539">
                  <a:extLst>
                    <a:ext uri="{9D8B030D-6E8A-4147-A177-3AD203B41FA5}">
                      <a16:colId xmlns:a16="http://schemas.microsoft.com/office/drawing/2014/main" val="1130089264"/>
                    </a:ext>
                  </a:extLst>
                </a:gridCol>
              </a:tblGrid>
              <a:tr h="370840">
                <a:tc>
                  <a:txBody>
                    <a:bodyPr/>
                    <a:lstStyle/>
                    <a:p>
                      <a:r>
                        <a:rPr lang="en-US" sz="1400"/>
                        <a:t>Starting Index</a:t>
                      </a:r>
                    </a:p>
                  </a:txBody>
                  <a:tcPr/>
                </a:tc>
                <a:tc>
                  <a:txBody>
                    <a:bodyPr/>
                    <a:lstStyle/>
                    <a:p>
                      <a:r>
                        <a:rPr lang="en-US" sz="1400"/>
                        <a:t>Result</a:t>
                      </a:r>
                    </a:p>
                  </a:txBody>
                  <a:tcPr/>
                </a:tc>
                <a:extLst>
                  <a:ext uri="{0D108BD9-81ED-4DB2-BD59-A6C34878D82A}">
                    <a16:rowId xmlns:a16="http://schemas.microsoft.com/office/drawing/2014/main" val="2140820533"/>
                  </a:ext>
                </a:extLst>
              </a:tr>
              <a:tr h="370840">
                <a:tc>
                  <a:txBody>
                    <a:bodyPr/>
                    <a:lstStyle/>
                    <a:p>
                      <a:r>
                        <a:rPr lang="en-US"/>
                        <a:t>[3-6]</a:t>
                      </a:r>
                    </a:p>
                  </a:txBody>
                  <a:tcPr/>
                </a:tc>
                <a:tc>
                  <a:txBody>
                    <a:bodyPr/>
                    <a:lstStyle/>
                    <a:p>
                      <a:r>
                        <a:rPr lang="en-US"/>
                        <a:t>x</a:t>
                      </a:r>
                    </a:p>
                  </a:txBody>
                  <a:tcPr/>
                </a:tc>
                <a:extLst>
                  <a:ext uri="{0D108BD9-81ED-4DB2-BD59-A6C34878D82A}">
                    <a16:rowId xmlns:a16="http://schemas.microsoft.com/office/drawing/2014/main" val="3652032611"/>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329008274"/>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38896432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2497743610"/>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981595280"/>
                  </a:ext>
                </a:extLst>
              </a:tr>
            </a:tbl>
          </a:graphicData>
        </a:graphic>
      </p:graphicFrame>
    </p:spTree>
    <p:extLst>
      <p:ext uri="{BB962C8B-B14F-4D97-AF65-F5344CB8AC3E}">
        <p14:creationId xmlns:p14="http://schemas.microsoft.com/office/powerpoint/2010/main" val="3261069690"/>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D0B53085-DC53-48F8-BA29-8A8AF8B0C24C}"/>
              </a:ext>
            </a:extLst>
          </p:cNvPr>
          <p:cNvSpPr/>
          <p:nvPr/>
        </p:nvSpPr>
        <p:spPr>
          <a:xfrm>
            <a:off x="7897441" y="549476"/>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[0-6]</a:t>
            </a:r>
          </a:p>
        </p:txBody>
      </p:sp>
      <p:sp>
        <p:nvSpPr>
          <p:cNvPr id="5" name="TextBox 4">
            <a:extLst>
              <a:ext uri="{FF2B5EF4-FFF2-40B4-BE49-F238E27FC236}">
                <a16:creationId xmlns:a16="http://schemas.microsoft.com/office/drawing/2014/main" id="{7309631E-B2E3-4127-A5B7-EC1E72982592}"/>
              </a:ext>
            </a:extLst>
          </p:cNvPr>
          <p:cNvSpPr txBox="1"/>
          <p:nvPr/>
        </p:nvSpPr>
        <p:spPr>
          <a:xfrm>
            <a:off x="136260"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0</a:t>
            </a:r>
          </a:p>
        </p:txBody>
      </p:sp>
      <p:sp>
        <p:nvSpPr>
          <p:cNvPr id="6" name="TextBox 5">
            <a:extLst>
              <a:ext uri="{FF2B5EF4-FFF2-40B4-BE49-F238E27FC236}">
                <a16:creationId xmlns:a16="http://schemas.microsoft.com/office/drawing/2014/main" id="{F1B8E2CB-C70C-42D0-AE53-BEE5C9650503}"/>
              </a:ext>
            </a:extLst>
          </p:cNvPr>
          <p:cNvSpPr txBox="1"/>
          <p:nvPr/>
        </p:nvSpPr>
        <p:spPr>
          <a:xfrm>
            <a:off x="809755"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1</a:t>
            </a:r>
          </a:p>
        </p:txBody>
      </p:sp>
      <p:sp>
        <p:nvSpPr>
          <p:cNvPr id="7" name="TextBox 6">
            <a:extLst>
              <a:ext uri="{FF2B5EF4-FFF2-40B4-BE49-F238E27FC236}">
                <a16:creationId xmlns:a16="http://schemas.microsoft.com/office/drawing/2014/main" id="{D5359BE3-F8EC-4D0F-87C8-DFF9033CDCEA}"/>
              </a:ext>
            </a:extLst>
          </p:cNvPr>
          <p:cNvSpPr txBox="1"/>
          <p:nvPr/>
        </p:nvSpPr>
        <p:spPr>
          <a:xfrm>
            <a:off x="146120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2</a:t>
            </a:r>
          </a:p>
        </p:txBody>
      </p:sp>
      <p:sp>
        <p:nvSpPr>
          <p:cNvPr id="8" name="TextBox 7">
            <a:extLst>
              <a:ext uri="{FF2B5EF4-FFF2-40B4-BE49-F238E27FC236}">
                <a16:creationId xmlns:a16="http://schemas.microsoft.com/office/drawing/2014/main" id="{67B6D5DB-8E2C-4D73-B82C-D6F3C83E7B5C}"/>
              </a:ext>
            </a:extLst>
          </p:cNvPr>
          <p:cNvSpPr txBox="1"/>
          <p:nvPr/>
        </p:nvSpPr>
        <p:spPr>
          <a:xfrm>
            <a:off x="211959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3</a:t>
            </a:r>
          </a:p>
        </p:txBody>
      </p:sp>
      <p:sp>
        <p:nvSpPr>
          <p:cNvPr id="9" name="TextBox 8">
            <a:extLst>
              <a:ext uri="{FF2B5EF4-FFF2-40B4-BE49-F238E27FC236}">
                <a16:creationId xmlns:a16="http://schemas.microsoft.com/office/drawing/2014/main" id="{D65B840B-B112-4DD0-B8F3-15A9FE075ABA}"/>
              </a:ext>
            </a:extLst>
          </p:cNvPr>
          <p:cNvSpPr txBox="1"/>
          <p:nvPr/>
        </p:nvSpPr>
        <p:spPr>
          <a:xfrm>
            <a:off x="2792238"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4</a:t>
            </a:r>
          </a:p>
        </p:txBody>
      </p:sp>
      <p:sp>
        <p:nvSpPr>
          <p:cNvPr id="10" name="TextBox 9">
            <a:extLst>
              <a:ext uri="{FF2B5EF4-FFF2-40B4-BE49-F238E27FC236}">
                <a16:creationId xmlns:a16="http://schemas.microsoft.com/office/drawing/2014/main" id="{A234FAC8-59D1-4CF8-BF3C-33C43C935B0F}"/>
              </a:ext>
            </a:extLst>
          </p:cNvPr>
          <p:cNvSpPr txBox="1"/>
          <p:nvPr/>
        </p:nvSpPr>
        <p:spPr>
          <a:xfrm>
            <a:off x="3458561"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5</a:t>
            </a:r>
          </a:p>
        </p:txBody>
      </p:sp>
      <p:sp>
        <p:nvSpPr>
          <p:cNvPr id="11" name="TextBox 10">
            <a:extLst>
              <a:ext uri="{FF2B5EF4-FFF2-40B4-BE49-F238E27FC236}">
                <a16:creationId xmlns:a16="http://schemas.microsoft.com/office/drawing/2014/main" id="{21A55C3F-6418-4069-9A79-9179F4187F3A}"/>
              </a:ext>
            </a:extLst>
          </p:cNvPr>
          <p:cNvSpPr txBox="1"/>
          <p:nvPr/>
        </p:nvSpPr>
        <p:spPr>
          <a:xfrm>
            <a:off x="4186384" y="549476"/>
            <a:ext cx="402563" cy="436313"/>
          </a:xfrm>
          <a:prstGeom prst="rect">
            <a:avLst/>
          </a:prstGeom>
        </p:spPr>
        <p:txBody>
          <a:bodyPr vert="horz" wrap="none" lIns="143428" tIns="89642" rIns="0" bIns="0" rtlCol="0">
            <a:noAutofit/>
          </a:bodyPr>
          <a:lstStyle/>
          <a:p>
            <a:pPr marL="0" marR="0" lvl="0" indent="0" algn="l" defTabSz="536948" rtl="0" eaLnBrk="1" fontAlgn="auto" latinLnBrk="0" hangingPunct="1">
              <a:lnSpc>
                <a:spcPct val="110000"/>
              </a:lnSpc>
              <a:spcBef>
                <a:spcPts val="1961"/>
              </a:spcBef>
              <a:spcAft>
                <a:spcPts val="0"/>
              </a:spcAft>
              <a:buClrTx/>
              <a:buSzTx/>
              <a:buFontTx/>
              <a:buNone/>
              <a:tabLst/>
              <a:defRPr/>
            </a:pPr>
            <a:r>
              <a:rPr kumimoji="0" lang="en-US" sz="1372" b="0" i="0" u="none" strike="noStrike" kern="1200" cap="none" spc="49" normalizeH="0" baseline="0" noProof="0">
                <a:ln>
                  <a:noFill/>
                </a:ln>
                <a:solidFill>
                  <a:srgbClr val="004B50"/>
                </a:solidFill>
                <a:effectLst/>
                <a:uLnTx/>
                <a:uFillTx/>
                <a:latin typeface="Segoe UI Semilight" panose="020B0402040204020203" pitchFamily="34" charset="0"/>
                <a:ea typeface="+mn-ea"/>
                <a:cs typeface="Segoe UI Semilight" panose="020B0402040204020203" pitchFamily="34" charset="0"/>
              </a:rPr>
              <a:t>6</a:t>
            </a:r>
          </a:p>
        </p:txBody>
      </p:sp>
      <p:sp>
        <p:nvSpPr>
          <p:cNvPr id="12" name="Rectangle 11">
            <a:extLst>
              <a:ext uri="{FF2B5EF4-FFF2-40B4-BE49-F238E27FC236}">
                <a16:creationId xmlns:a16="http://schemas.microsoft.com/office/drawing/2014/main" id="{D404ACEB-C7D9-47E8-B11D-1EC8D6861A85}"/>
              </a:ext>
            </a:extLst>
          </p:cNvPr>
          <p:cNvSpPr/>
          <p:nvPr/>
        </p:nvSpPr>
        <p:spPr>
          <a:xfrm>
            <a:off x="62037"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8</a:t>
            </a:r>
          </a:p>
        </p:txBody>
      </p:sp>
      <p:sp>
        <p:nvSpPr>
          <p:cNvPr id="13" name="Rectangle 12">
            <a:extLst>
              <a:ext uri="{FF2B5EF4-FFF2-40B4-BE49-F238E27FC236}">
                <a16:creationId xmlns:a16="http://schemas.microsoft.com/office/drawing/2014/main" id="{17CA4496-E419-4581-97FD-385BC30F6B80}"/>
              </a:ext>
            </a:extLst>
          </p:cNvPr>
          <p:cNvSpPr/>
          <p:nvPr/>
        </p:nvSpPr>
        <p:spPr>
          <a:xfrm>
            <a:off x="724052"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4</a:t>
            </a:r>
          </a:p>
        </p:txBody>
      </p:sp>
      <p:sp>
        <p:nvSpPr>
          <p:cNvPr id="14" name="Rectangle 13">
            <a:extLst>
              <a:ext uri="{FF2B5EF4-FFF2-40B4-BE49-F238E27FC236}">
                <a16:creationId xmlns:a16="http://schemas.microsoft.com/office/drawing/2014/main" id="{F5B98939-B4E6-4127-8D95-B7CA3F562592}"/>
              </a:ext>
            </a:extLst>
          </p:cNvPr>
          <p:cNvSpPr/>
          <p:nvPr/>
        </p:nvSpPr>
        <p:spPr>
          <a:xfrm>
            <a:off x="2027474"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9</a:t>
            </a:r>
          </a:p>
        </p:txBody>
      </p:sp>
      <p:sp>
        <p:nvSpPr>
          <p:cNvPr id="15" name="Rectangle 14">
            <a:extLst>
              <a:ext uri="{FF2B5EF4-FFF2-40B4-BE49-F238E27FC236}">
                <a16:creationId xmlns:a16="http://schemas.microsoft.com/office/drawing/2014/main" id="{3977F9A4-14CF-48ED-B3B2-8F2C2420E4AD}"/>
              </a:ext>
            </a:extLst>
          </p:cNvPr>
          <p:cNvSpPr/>
          <p:nvPr/>
        </p:nvSpPr>
        <p:spPr>
          <a:xfrm>
            <a:off x="1375763" y="118827"/>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1</a:t>
            </a:r>
          </a:p>
        </p:txBody>
      </p:sp>
      <p:sp>
        <p:nvSpPr>
          <p:cNvPr id="16" name="Rectangle 15">
            <a:extLst>
              <a:ext uri="{FF2B5EF4-FFF2-40B4-BE49-F238E27FC236}">
                <a16:creationId xmlns:a16="http://schemas.microsoft.com/office/drawing/2014/main" id="{3F1889BE-C945-48E5-A91B-284B57C2AF8A}"/>
              </a:ext>
            </a:extLst>
          </p:cNvPr>
          <p:cNvSpPr/>
          <p:nvPr/>
        </p:nvSpPr>
        <p:spPr>
          <a:xfrm>
            <a:off x="2698650" y="103909"/>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3</a:t>
            </a:r>
          </a:p>
        </p:txBody>
      </p:sp>
      <p:sp>
        <p:nvSpPr>
          <p:cNvPr id="17" name="Rectangle 16">
            <a:extLst>
              <a:ext uri="{FF2B5EF4-FFF2-40B4-BE49-F238E27FC236}">
                <a16:creationId xmlns:a16="http://schemas.microsoft.com/office/drawing/2014/main" id="{25F35E9D-1C19-4DBF-99E0-CA99D57F2381}"/>
              </a:ext>
            </a:extLst>
          </p:cNvPr>
          <p:cNvSpPr/>
          <p:nvPr/>
        </p:nvSpPr>
        <p:spPr>
          <a:xfrm>
            <a:off x="3377503" y="103908"/>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7</a:t>
            </a:r>
          </a:p>
        </p:txBody>
      </p:sp>
      <p:sp>
        <p:nvSpPr>
          <p:cNvPr id="18" name="Rectangle 17">
            <a:extLst>
              <a:ext uri="{FF2B5EF4-FFF2-40B4-BE49-F238E27FC236}">
                <a16:creationId xmlns:a16="http://schemas.microsoft.com/office/drawing/2014/main" id="{1F7437D7-4F7C-40EF-BEDE-C580B6C0A444}"/>
              </a:ext>
            </a:extLst>
          </p:cNvPr>
          <p:cNvSpPr/>
          <p:nvPr/>
        </p:nvSpPr>
        <p:spPr>
          <a:xfrm>
            <a:off x="4066636" y="96071"/>
            <a:ext cx="577009" cy="4972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marL="0" marR="0" lvl="0" indent="0" algn="ctr" defTabSz="536948" rtl="0" eaLnBrk="1" fontAlgn="auto" latinLnBrk="0" hangingPunct="1">
              <a:lnSpc>
                <a:spcPct val="100000"/>
              </a:lnSpc>
              <a:spcBef>
                <a:spcPts val="0"/>
              </a:spcBef>
              <a:spcAft>
                <a:spcPts val="0"/>
              </a:spcAft>
              <a:buClrTx/>
              <a:buSzTx/>
              <a:buFontTx/>
              <a:buNone/>
              <a:tabLst/>
              <a:defRPr/>
            </a:pPr>
            <a:r>
              <a:rPr kumimoji="0" lang="en-US" sz="213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2</a:t>
            </a:r>
          </a:p>
        </p:txBody>
      </p:sp>
      <p:sp>
        <p:nvSpPr>
          <p:cNvPr id="25" name="Oval 24">
            <a:extLst>
              <a:ext uri="{FF2B5EF4-FFF2-40B4-BE49-F238E27FC236}">
                <a16:creationId xmlns:a16="http://schemas.microsoft.com/office/drawing/2014/main" id="{7B35D1FE-E03C-457C-B5FE-E3BA20E06F97}"/>
              </a:ext>
            </a:extLst>
          </p:cNvPr>
          <p:cNvSpPr/>
          <p:nvPr/>
        </p:nvSpPr>
        <p:spPr>
          <a:xfrm>
            <a:off x="9806439" y="1826164"/>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[2-6]</a:t>
            </a:r>
          </a:p>
        </p:txBody>
      </p:sp>
      <p:sp>
        <p:nvSpPr>
          <p:cNvPr id="26" name="Oval 25">
            <a:extLst>
              <a:ext uri="{FF2B5EF4-FFF2-40B4-BE49-F238E27FC236}">
                <a16:creationId xmlns:a16="http://schemas.microsoft.com/office/drawing/2014/main" id="{18B8AC11-876E-4FAB-9452-88766D01C9C6}"/>
              </a:ext>
            </a:extLst>
          </p:cNvPr>
          <p:cNvSpPr/>
          <p:nvPr/>
        </p:nvSpPr>
        <p:spPr>
          <a:xfrm>
            <a:off x="6459737" y="1643876"/>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[1-6]</a:t>
            </a:r>
          </a:p>
        </p:txBody>
      </p:sp>
      <p:sp>
        <p:nvSpPr>
          <p:cNvPr id="28" name="Oval 27">
            <a:extLst>
              <a:ext uri="{FF2B5EF4-FFF2-40B4-BE49-F238E27FC236}">
                <a16:creationId xmlns:a16="http://schemas.microsoft.com/office/drawing/2014/main" id="{56DA4E72-59EB-454B-B650-B0C42D7E0448}"/>
              </a:ext>
            </a:extLst>
          </p:cNvPr>
          <p:cNvSpPr/>
          <p:nvPr/>
        </p:nvSpPr>
        <p:spPr>
          <a:xfrm>
            <a:off x="7556369" y="2914067"/>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[3-6]</a:t>
            </a:r>
          </a:p>
        </p:txBody>
      </p:sp>
      <p:cxnSp>
        <p:nvCxnSpPr>
          <p:cNvPr id="32" name="Straight Arrow Connector 31">
            <a:extLst>
              <a:ext uri="{FF2B5EF4-FFF2-40B4-BE49-F238E27FC236}">
                <a16:creationId xmlns:a16="http://schemas.microsoft.com/office/drawing/2014/main" id="{7B08BC04-8883-45F5-8185-7949A54DDAF4}"/>
              </a:ext>
            </a:extLst>
          </p:cNvPr>
          <p:cNvCxnSpPr>
            <a:cxnSpLocks/>
          </p:cNvCxnSpPr>
          <p:nvPr/>
        </p:nvCxnSpPr>
        <p:spPr>
          <a:xfrm flipH="1">
            <a:off x="7233313" y="1064166"/>
            <a:ext cx="857207" cy="5121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1C22936-800D-4407-B341-3D6973F75D26}"/>
              </a:ext>
            </a:extLst>
          </p:cNvPr>
          <p:cNvCxnSpPr>
            <a:cxnSpLocks/>
          </p:cNvCxnSpPr>
          <p:nvPr/>
        </p:nvCxnSpPr>
        <p:spPr>
          <a:xfrm>
            <a:off x="9082180" y="1032125"/>
            <a:ext cx="1155431" cy="69052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9C35AD2-BE20-4895-9BD4-BF20B0A35451}"/>
              </a:ext>
            </a:extLst>
          </p:cNvPr>
          <p:cNvCxnSpPr>
            <a:cxnSpLocks/>
          </p:cNvCxnSpPr>
          <p:nvPr/>
        </p:nvCxnSpPr>
        <p:spPr>
          <a:xfrm flipH="1">
            <a:off x="6100969" y="2210419"/>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8220D7F-B801-43FA-8069-A0589DC142A6}"/>
              </a:ext>
            </a:extLst>
          </p:cNvPr>
          <p:cNvCxnSpPr>
            <a:cxnSpLocks/>
          </p:cNvCxnSpPr>
          <p:nvPr/>
        </p:nvCxnSpPr>
        <p:spPr>
          <a:xfrm>
            <a:off x="7281704" y="2210419"/>
            <a:ext cx="657982" cy="57579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852C18E-EBC8-4FAE-B275-14DDDB12F484}"/>
              </a:ext>
            </a:extLst>
          </p:cNvPr>
          <p:cNvSpPr txBox="1"/>
          <p:nvPr/>
        </p:nvSpPr>
        <p:spPr>
          <a:xfrm>
            <a:off x="9972817" y="1052774"/>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39" name="TextBox 38">
            <a:extLst>
              <a:ext uri="{FF2B5EF4-FFF2-40B4-BE49-F238E27FC236}">
                <a16:creationId xmlns:a16="http://schemas.microsoft.com/office/drawing/2014/main" id="{6598BC64-0CAC-48C1-94CE-1380C3EA645E}"/>
              </a:ext>
            </a:extLst>
          </p:cNvPr>
          <p:cNvSpPr txBox="1"/>
          <p:nvPr/>
        </p:nvSpPr>
        <p:spPr>
          <a:xfrm>
            <a:off x="6459737" y="996606"/>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sp>
        <p:nvSpPr>
          <p:cNvPr id="40" name="TextBox 39">
            <a:extLst>
              <a:ext uri="{FF2B5EF4-FFF2-40B4-BE49-F238E27FC236}">
                <a16:creationId xmlns:a16="http://schemas.microsoft.com/office/drawing/2014/main" id="{F5E353E5-9E28-40E2-BDD0-A0AD5E201E14}"/>
              </a:ext>
            </a:extLst>
          </p:cNvPr>
          <p:cNvSpPr txBox="1"/>
          <p:nvPr/>
        </p:nvSpPr>
        <p:spPr>
          <a:xfrm>
            <a:off x="7577847" y="2197310"/>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41" name="TextBox 40">
            <a:extLst>
              <a:ext uri="{FF2B5EF4-FFF2-40B4-BE49-F238E27FC236}">
                <a16:creationId xmlns:a16="http://schemas.microsoft.com/office/drawing/2014/main" id="{F5A26C3B-D591-4AAC-8A04-522574354B40}"/>
              </a:ext>
            </a:extLst>
          </p:cNvPr>
          <p:cNvSpPr txBox="1"/>
          <p:nvPr/>
        </p:nvSpPr>
        <p:spPr>
          <a:xfrm>
            <a:off x="5233580" y="2213083"/>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excluded</a:t>
            </a:r>
          </a:p>
        </p:txBody>
      </p:sp>
      <p:cxnSp>
        <p:nvCxnSpPr>
          <p:cNvPr id="49" name="Straight Arrow Connector 48">
            <a:extLst>
              <a:ext uri="{FF2B5EF4-FFF2-40B4-BE49-F238E27FC236}">
                <a16:creationId xmlns:a16="http://schemas.microsoft.com/office/drawing/2014/main" id="{C94CDE7A-A917-4EBF-9752-073C68703AA2}"/>
              </a:ext>
            </a:extLst>
          </p:cNvPr>
          <p:cNvCxnSpPr>
            <a:cxnSpLocks/>
          </p:cNvCxnSpPr>
          <p:nvPr/>
        </p:nvCxnSpPr>
        <p:spPr>
          <a:xfrm>
            <a:off x="4487508" y="5515904"/>
            <a:ext cx="494984" cy="53531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AD2901D-AC50-4782-A074-AEEF8E388039}"/>
              </a:ext>
            </a:extLst>
          </p:cNvPr>
          <p:cNvSpPr txBox="1"/>
          <p:nvPr/>
        </p:nvSpPr>
        <p:spPr>
          <a:xfrm>
            <a:off x="3714548" y="3310450"/>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graphicFrame>
        <p:nvGraphicFramePr>
          <p:cNvPr id="61" name="Table 60">
            <a:extLst>
              <a:ext uri="{FF2B5EF4-FFF2-40B4-BE49-F238E27FC236}">
                <a16:creationId xmlns:a16="http://schemas.microsoft.com/office/drawing/2014/main" id="{DEFEFB51-5DBE-4DFA-9193-E87890A9B19C}"/>
              </a:ext>
            </a:extLst>
          </p:cNvPr>
          <p:cNvGraphicFramePr>
            <a:graphicFrameLocks noGrp="1"/>
          </p:cNvGraphicFramePr>
          <p:nvPr/>
        </p:nvGraphicFramePr>
        <p:xfrm>
          <a:off x="10115547" y="3589713"/>
          <a:ext cx="1914527" cy="3095712"/>
        </p:xfrm>
        <a:graphic>
          <a:graphicData uri="http://schemas.openxmlformats.org/drawingml/2006/table">
            <a:tbl>
              <a:tblPr firstRow="1" bandRow="1">
                <a:tableStyleId>{5C22544A-7EE6-4342-B048-85BDC9FD1C3A}</a:tableStyleId>
              </a:tblPr>
              <a:tblGrid>
                <a:gridCol w="1209678">
                  <a:extLst>
                    <a:ext uri="{9D8B030D-6E8A-4147-A177-3AD203B41FA5}">
                      <a16:colId xmlns:a16="http://schemas.microsoft.com/office/drawing/2014/main" val="2393477324"/>
                    </a:ext>
                  </a:extLst>
                </a:gridCol>
                <a:gridCol w="704849">
                  <a:extLst>
                    <a:ext uri="{9D8B030D-6E8A-4147-A177-3AD203B41FA5}">
                      <a16:colId xmlns:a16="http://schemas.microsoft.com/office/drawing/2014/main" val="1130089264"/>
                    </a:ext>
                  </a:extLst>
                </a:gridCol>
              </a:tblGrid>
              <a:tr h="346476">
                <a:tc>
                  <a:txBody>
                    <a:bodyPr/>
                    <a:lstStyle/>
                    <a:p>
                      <a:r>
                        <a:rPr lang="en-US" sz="1200"/>
                        <a:t>Starting Index</a:t>
                      </a:r>
                    </a:p>
                  </a:txBody>
                  <a:tcPr/>
                </a:tc>
                <a:tc>
                  <a:txBody>
                    <a:bodyPr/>
                    <a:lstStyle/>
                    <a:p>
                      <a:r>
                        <a:rPr lang="en-US" sz="1200"/>
                        <a:t>Result</a:t>
                      </a:r>
                    </a:p>
                  </a:txBody>
                  <a:tcPr/>
                </a:tc>
                <a:extLst>
                  <a:ext uri="{0D108BD9-81ED-4DB2-BD59-A6C34878D82A}">
                    <a16:rowId xmlns:a16="http://schemas.microsoft.com/office/drawing/2014/main" val="2140820533"/>
                  </a:ext>
                </a:extLst>
              </a:tr>
              <a:tr h="366945">
                <a:tc>
                  <a:txBody>
                    <a:bodyPr/>
                    <a:lstStyle/>
                    <a:p>
                      <a:r>
                        <a:rPr lang="en-US"/>
                        <a:t>6</a:t>
                      </a:r>
                    </a:p>
                  </a:txBody>
                  <a:tcPr/>
                </a:tc>
                <a:tc>
                  <a:txBody>
                    <a:bodyPr/>
                    <a:lstStyle/>
                    <a:p>
                      <a:endParaRPr lang="en-US"/>
                    </a:p>
                  </a:txBody>
                  <a:tcPr/>
                </a:tc>
                <a:extLst>
                  <a:ext uri="{0D108BD9-81ED-4DB2-BD59-A6C34878D82A}">
                    <a16:rowId xmlns:a16="http://schemas.microsoft.com/office/drawing/2014/main" val="3652032611"/>
                  </a:ext>
                </a:extLst>
              </a:tr>
              <a:tr h="366945">
                <a:tc>
                  <a:txBody>
                    <a:bodyPr/>
                    <a:lstStyle/>
                    <a:p>
                      <a:r>
                        <a:rPr lang="en-US"/>
                        <a:t>5</a:t>
                      </a:r>
                    </a:p>
                  </a:txBody>
                  <a:tcPr/>
                </a:tc>
                <a:tc>
                  <a:txBody>
                    <a:bodyPr/>
                    <a:lstStyle/>
                    <a:p>
                      <a:endParaRPr lang="en-US"/>
                    </a:p>
                  </a:txBody>
                  <a:tcPr/>
                </a:tc>
                <a:extLst>
                  <a:ext uri="{0D108BD9-81ED-4DB2-BD59-A6C34878D82A}">
                    <a16:rowId xmlns:a16="http://schemas.microsoft.com/office/drawing/2014/main" val="329008274"/>
                  </a:ext>
                </a:extLst>
              </a:tr>
              <a:tr h="366945">
                <a:tc>
                  <a:txBody>
                    <a:bodyPr/>
                    <a:lstStyle/>
                    <a:p>
                      <a:r>
                        <a:rPr lang="en-US"/>
                        <a:t>4</a:t>
                      </a:r>
                    </a:p>
                  </a:txBody>
                  <a:tcPr/>
                </a:tc>
                <a:tc>
                  <a:txBody>
                    <a:bodyPr/>
                    <a:lstStyle/>
                    <a:p>
                      <a:endParaRPr lang="en-US"/>
                    </a:p>
                  </a:txBody>
                  <a:tcPr/>
                </a:tc>
                <a:extLst>
                  <a:ext uri="{0D108BD9-81ED-4DB2-BD59-A6C34878D82A}">
                    <a16:rowId xmlns:a16="http://schemas.microsoft.com/office/drawing/2014/main" val="388964322"/>
                  </a:ext>
                </a:extLst>
              </a:tr>
              <a:tr h="366945">
                <a:tc>
                  <a:txBody>
                    <a:bodyPr/>
                    <a:lstStyle/>
                    <a:p>
                      <a:r>
                        <a:rPr lang="en-US"/>
                        <a:t>3</a:t>
                      </a:r>
                    </a:p>
                  </a:txBody>
                  <a:tcPr/>
                </a:tc>
                <a:tc>
                  <a:txBody>
                    <a:bodyPr/>
                    <a:lstStyle/>
                    <a:p>
                      <a:endParaRPr lang="en-US"/>
                    </a:p>
                  </a:txBody>
                  <a:tcPr/>
                </a:tc>
                <a:extLst>
                  <a:ext uri="{0D108BD9-81ED-4DB2-BD59-A6C34878D82A}">
                    <a16:rowId xmlns:a16="http://schemas.microsoft.com/office/drawing/2014/main" val="2497743610"/>
                  </a:ext>
                </a:extLst>
              </a:tr>
              <a:tr h="366945">
                <a:tc>
                  <a:txBody>
                    <a:bodyPr/>
                    <a:lstStyle/>
                    <a:p>
                      <a:r>
                        <a:rPr lang="en-US"/>
                        <a:t>2</a:t>
                      </a:r>
                    </a:p>
                  </a:txBody>
                  <a:tcPr/>
                </a:tc>
                <a:tc>
                  <a:txBody>
                    <a:bodyPr/>
                    <a:lstStyle/>
                    <a:p>
                      <a:endParaRPr lang="en-US"/>
                    </a:p>
                  </a:txBody>
                  <a:tcPr/>
                </a:tc>
                <a:extLst>
                  <a:ext uri="{0D108BD9-81ED-4DB2-BD59-A6C34878D82A}">
                    <a16:rowId xmlns:a16="http://schemas.microsoft.com/office/drawing/2014/main" val="981595280"/>
                  </a:ext>
                </a:extLst>
              </a:tr>
              <a:tr h="366945">
                <a:tc>
                  <a:txBody>
                    <a:bodyPr/>
                    <a:lstStyle/>
                    <a:p>
                      <a:r>
                        <a:rPr lang="en-US"/>
                        <a:t>1</a:t>
                      </a:r>
                    </a:p>
                  </a:txBody>
                  <a:tcPr/>
                </a:tc>
                <a:tc>
                  <a:txBody>
                    <a:bodyPr/>
                    <a:lstStyle/>
                    <a:p>
                      <a:endParaRPr lang="en-US"/>
                    </a:p>
                  </a:txBody>
                  <a:tcPr/>
                </a:tc>
                <a:extLst>
                  <a:ext uri="{0D108BD9-81ED-4DB2-BD59-A6C34878D82A}">
                    <a16:rowId xmlns:a16="http://schemas.microsoft.com/office/drawing/2014/main" val="1803318669"/>
                  </a:ext>
                </a:extLst>
              </a:tr>
              <a:tr h="366945">
                <a:tc>
                  <a:txBody>
                    <a:bodyPr/>
                    <a:lstStyle/>
                    <a:p>
                      <a:r>
                        <a:rPr lang="en-US"/>
                        <a:t>0</a:t>
                      </a:r>
                    </a:p>
                  </a:txBody>
                  <a:tcPr/>
                </a:tc>
                <a:tc>
                  <a:txBody>
                    <a:bodyPr/>
                    <a:lstStyle/>
                    <a:p>
                      <a:endParaRPr lang="en-US"/>
                    </a:p>
                  </a:txBody>
                  <a:tcPr/>
                </a:tc>
                <a:extLst>
                  <a:ext uri="{0D108BD9-81ED-4DB2-BD59-A6C34878D82A}">
                    <a16:rowId xmlns:a16="http://schemas.microsoft.com/office/drawing/2014/main" val="840346409"/>
                  </a:ext>
                </a:extLst>
              </a:tr>
            </a:tbl>
          </a:graphicData>
        </a:graphic>
      </p:graphicFrame>
      <p:sp>
        <p:nvSpPr>
          <p:cNvPr id="22" name="Rectangle 21"/>
          <p:cNvSpPr/>
          <p:nvPr/>
        </p:nvSpPr>
        <p:spPr>
          <a:xfrm>
            <a:off x="7488881" y="2825930"/>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60" name="Oval 59">
            <a:extLst>
              <a:ext uri="{FF2B5EF4-FFF2-40B4-BE49-F238E27FC236}">
                <a16:creationId xmlns:a16="http://schemas.microsoft.com/office/drawing/2014/main" id="{7B35D1FE-E03C-457C-B5FE-E3BA20E06F97}"/>
              </a:ext>
            </a:extLst>
          </p:cNvPr>
          <p:cNvSpPr/>
          <p:nvPr/>
        </p:nvSpPr>
        <p:spPr>
          <a:xfrm>
            <a:off x="5011448" y="2786209"/>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[2-6]</a:t>
            </a:r>
          </a:p>
        </p:txBody>
      </p:sp>
      <p:sp>
        <p:nvSpPr>
          <p:cNvPr id="62" name="Oval 61">
            <a:extLst>
              <a:ext uri="{FF2B5EF4-FFF2-40B4-BE49-F238E27FC236}">
                <a16:creationId xmlns:a16="http://schemas.microsoft.com/office/drawing/2014/main" id="{56DA4E72-59EB-454B-B650-B0C42D7E0448}"/>
              </a:ext>
            </a:extLst>
          </p:cNvPr>
          <p:cNvSpPr/>
          <p:nvPr/>
        </p:nvSpPr>
        <p:spPr>
          <a:xfrm>
            <a:off x="4160685" y="3848502"/>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[3-6]</a:t>
            </a:r>
          </a:p>
        </p:txBody>
      </p:sp>
      <p:sp>
        <p:nvSpPr>
          <p:cNvPr id="63" name="Oval 62">
            <a:extLst>
              <a:ext uri="{FF2B5EF4-FFF2-40B4-BE49-F238E27FC236}">
                <a16:creationId xmlns:a16="http://schemas.microsoft.com/office/drawing/2014/main" id="{EA4E5869-8A7B-4B16-ABA8-E55F451A1A2B}"/>
              </a:ext>
            </a:extLst>
          </p:cNvPr>
          <p:cNvSpPr/>
          <p:nvPr/>
        </p:nvSpPr>
        <p:spPr>
          <a:xfrm>
            <a:off x="5800870" y="4972791"/>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[5-6]</a:t>
            </a:r>
          </a:p>
        </p:txBody>
      </p:sp>
      <p:sp>
        <p:nvSpPr>
          <p:cNvPr id="64" name="Oval 63">
            <a:extLst>
              <a:ext uri="{FF2B5EF4-FFF2-40B4-BE49-F238E27FC236}">
                <a16:creationId xmlns:a16="http://schemas.microsoft.com/office/drawing/2014/main" id="{EA4E5869-8A7B-4B16-ABA8-E55F451A1A2B}"/>
              </a:ext>
            </a:extLst>
          </p:cNvPr>
          <p:cNvSpPr/>
          <p:nvPr/>
        </p:nvSpPr>
        <p:spPr>
          <a:xfrm>
            <a:off x="3463821" y="4997371"/>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[4-6]</a:t>
            </a:r>
          </a:p>
        </p:txBody>
      </p:sp>
      <p:sp>
        <p:nvSpPr>
          <p:cNvPr id="66" name="Oval 65">
            <a:extLst>
              <a:ext uri="{FF2B5EF4-FFF2-40B4-BE49-F238E27FC236}">
                <a16:creationId xmlns:a16="http://schemas.microsoft.com/office/drawing/2014/main" id="{8074556F-FA3D-4F1B-947A-38F2A913E725}"/>
              </a:ext>
            </a:extLst>
          </p:cNvPr>
          <p:cNvSpPr/>
          <p:nvPr/>
        </p:nvSpPr>
        <p:spPr>
          <a:xfrm>
            <a:off x="2806937" y="6098764"/>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[5-6]</a:t>
            </a:r>
          </a:p>
        </p:txBody>
      </p:sp>
      <p:sp>
        <p:nvSpPr>
          <p:cNvPr id="67" name="Rectangle 66"/>
          <p:cNvSpPr/>
          <p:nvPr/>
        </p:nvSpPr>
        <p:spPr>
          <a:xfrm>
            <a:off x="9738950" y="1762502"/>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68" name="Oval 67">
            <a:extLst>
              <a:ext uri="{FF2B5EF4-FFF2-40B4-BE49-F238E27FC236}">
                <a16:creationId xmlns:a16="http://schemas.microsoft.com/office/drawing/2014/main" id="{8074556F-FA3D-4F1B-947A-38F2A913E725}"/>
              </a:ext>
            </a:extLst>
          </p:cNvPr>
          <p:cNvSpPr/>
          <p:nvPr/>
        </p:nvSpPr>
        <p:spPr>
          <a:xfrm>
            <a:off x="4452361" y="6094102"/>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[6]</a:t>
            </a:r>
          </a:p>
        </p:txBody>
      </p:sp>
      <p:cxnSp>
        <p:nvCxnSpPr>
          <p:cNvPr id="76" name="Straight Arrow Connector 75">
            <a:extLst>
              <a:ext uri="{FF2B5EF4-FFF2-40B4-BE49-F238E27FC236}">
                <a16:creationId xmlns:a16="http://schemas.microsoft.com/office/drawing/2014/main" id="{C94CDE7A-A917-4EBF-9752-073C68703AA2}"/>
              </a:ext>
            </a:extLst>
          </p:cNvPr>
          <p:cNvCxnSpPr>
            <a:cxnSpLocks/>
          </p:cNvCxnSpPr>
          <p:nvPr/>
        </p:nvCxnSpPr>
        <p:spPr>
          <a:xfrm>
            <a:off x="5011448" y="4411184"/>
            <a:ext cx="789422" cy="64895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4AD2901D-AC50-4782-A074-AEEF8E388039}"/>
              </a:ext>
            </a:extLst>
          </p:cNvPr>
          <p:cNvSpPr txBox="1"/>
          <p:nvPr/>
        </p:nvSpPr>
        <p:spPr>
          <a:xfrm>
            <a:off x="3138112" y="4353707"/>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0" name="TextBox 79">
            <a:extLst>
              <a:ext uri="{FF2B5EF4-FFF2-40B4-BE49-F238E27FC236}">
                <a16:creationId xmlns:a16="http://schemas.microsoft.com/office/drawing/2014/main" id="{4AD2901D-AC50-4782-A074-AEEF8E388039}"/>
              </a:ext>
            </a:extLst>
          </p:cNvPr>
          <p:cNvSpPr txBox="1"/>
          <p:nvPr/>
        </p:nvSpPr>
        <p:spPr>
          <a:xfrm>
            <a:off x="2745458" y="5462318"/>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r>
              <a:rPr lang="en-US" sz="1200" spc="50">
                <a:gradFill>
                  <a:gsLst>
                    <a:gs pos="14159">
                      <a:srgbClr val="737373"/>
                    </a:gs>
                    <a:gs pos="32000">
                      <a:srgbClr val="737373"/>
                    </a:gs>
                  </a:gsLst>
                  <a:lin ang="5400000" scaled="1"/>
                </a:gradFill>
                <a:latin typeface="Segoe UI Semilight" panose="020B0402040204020203" pitchFamily="34" charset="0"/>
                <a:cs typeface="Segoe UI Semilight" panose="020B0402040204020203" pitchFamily="34" charset="0"/>
              </a:rPr>
              <a:t>ex</a:t>
            </a:r>
            <a:r>
              <a:rPr kumimoji="0" lang="en-US" sz="1200" b="0" i="0" u="none" strike="noStrike" kern="1200" cap="none" spc="50" normalizeH="0" baseline="0" noProof="0" err="1">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1" name="TextBox 80">
            <a:extLst>
              <a:ext uri="{FF2B5EF4-FFF2-40B4-BE49-F238E27FC236}">
                <a16:creationId xmlns:a16="http://schemas.microsoft.com/office/drawing/2014/main" id="{F5E353E5-9E28-40E2-BDD0-A0AD5E201E14}"/>
              </a:ext>
            </a:extLst>
          </p:cNvPr>
          <p:cNvSpPr txBox="1"/>
          <p:nvPr/>
        </p:nvSpPr>
        <p:spPr>
          <a:xfrm>
            <a:off x="5408242" y="4314097"/>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83" name="TextBox 82">
            <a:extLst>
              <a:ext uri="{FF2B5EF4-FFF2-40B4-BE49-F238E27FC236}">
                <a16:creationId xmlns:a16="http://schemas.microsoft.com/office/drawing/2014/main" id="{F5E353E5-9E28-40E2-BDD0-A0AD5E201E14}"/>
              </a:ext>
            </a:extLst>
          </p:cNvPr>
          <p:cNvSpPr txBox="1"/>
          <p:nvPr/>
        </p:nvSpPr>
        <p:spPr>
          <a:xfrm>
            <a:off x="4787077" y="5474803"/>
            <a:ext cx="853508" cy="281789"/>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cxnSp>
        <p:nvCxnSpPr>
          <p:cNvPr id="86" name="Straight Arrow Connector 85">
            <a:extLst>
              <a:ext uri="{FF2B5EF4-FFF2-40B4-BE49-F238E27FC236}">
                <a16:creationId xmlns:a16="http://schemas.microsoft.com/office/drawing/2014/main" id="{E9C35AD2-BE20-4895-9BD4-BF20B0A35451}"/>
              </a:ext>
            </a:extLst>
          </p:cNvPr>
          <p:cNvCxnSpPr>
            <a:cxnSpLocks/>
          </p:cNvCxnSpPr>
          <p:nvPr/>
        </p:nvCxnSpPr>
        <p:spPr>
          <a:xfrm flipH="1">
            <a:off x="5035763" y="3331730"/>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9C35AD2-BE20-4895-9BD4-BF20B0A35451}"/>
              </a:ext>
            </a:extLst>
          </p:cNvPr>
          <p:cNvCxnSpPr>
            <a:cxnSpLocks/>
          </p:cNvCxnSpPr>
          <p:nvPr/>
        </p:nvCxnSpPr>
        <p:spPr>
          <a:xfrm flipH="1">
            <a:off x="4127722" y="4433198"/>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9C35AD2-BE20-4895-9BD4-BF20B0A35451}"/>
              </a:ext>
            </a:extLst>
          </p:cNvPr>
          <p:cNvCxnSpPr>
            <a:cxnSpLocks/>
          </p:cNvCxnSpPr>
          <p:nvPr/>
        </p:nvCxnSpPr>
        <p:spPr>
          <a:xfrm flipH="1">
            <a:off x="3571081" y="5534445"/>
            <a:ext cx="592285" cy="51677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EA4E5869-8A7B-4B16-ABA8-E55F451A1A2B}"/>
              </a:ext>
            </a:extLst>
          </p:cNvPr>
          <p:cNvSpPr/>
          <p:nvPr/>
        </p:nvSpPr>
        <p:spPr>
          <a:xfrm>
            <a:off x="6581532" y="3927929"/>
            <a:ext cx="1348509" cy="489527"/>
          </a:xfrm>
          <a:prstGeom prst="ellipse">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Max sum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53097">
                      <a:srgbClr val="737373"/>
                    </a:gs>
                    <a:gs pos="29000">
                      <a:srgbClr val="737373"/>
                    </a:gs>
                  </a:gsLst>
                  <a:lin ang="5400000" scaled="1"/>
                </a:gradFill>
                <a:effectLst/>
                <a:uLnTx/>
                <a:uFillTx/>
                <a:latin typeface="Segoe UI Semilight"/>
                <a:ea typeface="+mn-ea"/>
                <a:cs typeface="+mn-cs"/>
              </a:rPr>
              <a:t> [4-6]</a:t>
            </a:r>
          </a:p>
        </p:txBody>
      </p:sp>
      <p:cxnSp>
        <p:nvCxnSpPr>
          <p:cNvPr id="93" name="Straight Arrow Connector 92">
            <a:extLst>
              <a:ext uri="{FF2B5EF4-FFF2-40B4-BE49-F238E27FC236}">
                <a16:creationId xmlns:a16="http://schemas.microsoft.com/office/drawing/2014/main" id="{18220D7F-B801-43FA-8069-A0589DC142A6}"/>
              </a:ext>
            </a:extLst>
          </p:cNvPr>
          <p:cNvCxnSpPr>
            <a:cxnSpLocks/>
          </p:cNvCxnSpPr>
          <p:nvPr/>
        </p:nvCxnSpPr>
        <p:spPr>
          <a:xfrm>
            <a:off x="6227751" y="3252426"/>
            <a:ext cx="625146" cy="50903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F5E353E5-9E28-40E2-BDD0-A0AD5E201E14}"/>
              </a:ext>
            </a:extLst>
          </p:cNvPr>
          <p:cNvSpPr txBox="1"/>
          <p:nvPr/>
        </p:nvSpPr>
        <p:spPr>
          <a:xfrm>
            <a:off x="6345022" y="3052574"/>
            <a:ext cx="1015751" cy="306761"/>
          </a:xfrm>
          <a:prstGeom prst="rect">
            <a:avLst/>
          </a:prstGeom>
        </p:spPr>
        <p:txBody>
          <a:bodyPr vert="horz" wrap="none" lIns="146304" tIns="9144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First element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included</a:t>
            </a:r>
            <a:r>
              <a:rPr kumimoji="0" lang="en-US" sz="1000" b="1"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50" normalizeH="0" baseline="0" noProof="0">
              <a:ln>
                <a:noFill/>
              </a:ln>
              <a:gradFill>
                <a:gsLst>
                  <a:gs pos="14159">
                    <a:srgbClr val="737373"/>
                  </a:gs>
                  <a:gs pos="32000">
                    <a:srgbClr val="737373"/>
                  </a:gs>
                </a:gsLst>
                <a:lin ang="5400000" scaled="1"/>
              </a:gradFill>
              <a:effectLst/>
              <a:uLnTx/>
              <a:uFillTx/>
              <a:latin typeface="Segoe UI Semilight" panose="020B0402040204020203" pitchFamily="34" charset="0"/>
              <a:ea typeface="+mn-ea"/>
              <a:cs typeface="Segoe UI Semilight" panose="020B0402040204020203" pitchFamily="34" charset="0"/>
            </a:endParaRPr>
          </a:p>
        </p:txBody>
      </p:sp>
      <p:sp>
        <p:nvSpPr>
          <p:cNvPr id="95" name="Rectangle 94"/>
          <p:cNvSpPr/>
          <p:nvPr/>
        </p:nvSpPr>
        <p:spPr>
          <a:xfrm>
            <a:off x="6513719" y="3845063"/>
            <a:ext cx="1483483" cy="670172"/>
          </a:xfrm>
          <a:prstGeom prst="rect">
            <a:avLst/>
          </a:prstGeom>
          <a:no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822799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8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3"/>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6"/>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7"/>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2"/>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93"/>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5" grpId="0" animBg="1"/>
      <p:bldP spid="26" grpId="0" animBg="1"/>
      <p:bldP spid="28" grpId="0" animBg="1"/>
      <p:bldP spid="38" grpId="0"/>
      <p:bldP spid="39" grpId="0"/>
      <p:bldP spid="40" grpId="0"/>
      <p:bldP spid="41" grpId="0"/>
      <p:bldP spid="50" grpId="0"/>
      <p:bldP spid="60" grpId="0" animBg="1"/>
      <p:bldP spid="62" grpId="0" animBg="1"/>
      <p:bldP spid="63" grpId="0" animBg="1"/>
      <p:bldP spid="64" grpId="0" animBg="1"/>
      <p:bldP spid="66" grpId="0" animBg="1"/>
      <p:bldP spid="68" grpId="0" animBg="1"/>
      <p:bldP spid="79" grpId="0"/>
      <p:bldP spid="80" grpId="0"/>
      <p:bldP spid="81" grpId="0"/>
      <p:bldP spid="83" grpId="0"/>
      <p:bldP spid="92" grpId="0" animBg="1"/>
      <p:bldP spid="9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Space complexity, n is the size of the array</a:t>
                </a:r>
              </a:p>
              <a:p>
                <a:pPr lvl="1"/>
                <a:r>
                  <a:rPr lang="en-US"/>
                  <a:t>O(n), for the array</a:t>
                </a:r>
              </a:p>
              <a:p>
                <a:r>
                  <a:rPr lang="en-US"/>
                  <a:t>Time complexity</a:t>
                </a:r>
              </a:p>
              <a:p>
                <a:pPr marL="163401" lvl="1" indent="0">
                  <a:buNone/>
                </a:pPr>
                <a:r>
                  <a:rPr lang="en-US"/>
                  <a:t>	O(2</a:t>
                </a:r>
                <a14:m>
                  <m:oMath xmlns:m="http://schemas.openxmlformats.org/officeDocument/2006/math">
                    <m:r>
                      <a:rPr lang="en-US" i="1" dirty="0">
                        <a:latin typeface="Cambria Math" panose="02040503050406030204" pitchFamily="18" charset="0"/>
                      </a:rPr>
                      <m:t>𝑛</m:t>
                    </m:r>
                  </m:oMath>
                </a14:m>
                <a:r>
                  <a:rPr lang="en-US"/>
                  <a:t>) recursive calls required, and each recursive call does constant work</a:t>
                </a:r>
              </a:p>
              <a:p>
                <a:pPr marL="163401" lvl="1" indent="0">
                  <a:buNone/>
                </a:pPr>
                <a:r>
                  <a:rPr lang="en-US"/>
                  <a:t>So, O(2</a:t>
                </a:r>
                <a14:m>
                  <m:oMath xmlns:m="http://schemas.openxmlformats.org/officeDocument/2006/math">
                    <m:r>
                      <a:rPr lang="en-US" i="1" dirty="0">
                        <a:latin typeface="Cambria Math" panose="02040503050406030204" pitchFamily="18" charset="0"/>
                      </a:rPr>
                      <m:t>𝑛</m:t>
                    </m:r>
                  </m:oMath>
                </a14:m>
                <a:r>
                  <a:rPr lang="en-US"/>
                  <a:t>), or simply, O(n)</a:t>
                </a:r>
              </a:p>
              <a:p>
                <a:pPr marL="163401" lvl="1" indent="0">
                  <a:buNone/>
                </a:pPr>
                <a:r>
                  <a:rPr lang="en-US"/>
                  <a:t>					</a:t>
                </a:r>
              </a:p>
              <a:p>
                <a:pPr marL="163401" lvl="1" indent="0">
                  <a:buNone/>
                </a:pPr>
                <a:endParaRPr lang="en-US"/>
              </a:p>
            </p:txBody>
          </p:sp>
        </mc:Choice>
        <mc:Fallback>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373192884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9538A81B-446C-4A50-B057-550B637B0641}"/>
              </a:ext>
            </a:extLst>
          </p:cNvPr>
          <p:cNvGraphicFramePr>
            <a:graphicFrameLocks noGrp="1"/>
          </p:cNvGraphicFramePr>
          <p:nvPr>
            <p:ph idx="1"/>
            <p:extLst>
              <p:ext uri="{D42A27DB-BD31-4B8C-83A1-F6EECF244321}">
                <p14:modId xmlns:p14="http://schemas.microsoft.com/office/powerpoint/2010/main" val="1502045344"/>
              </p:ext>
            </p:extLst>
          </p:nvPr>
        </p:nvGraphicFramePr>
        <p:xfrm>
          <a:off x="440924" y="190500"/>
          <a:ext cx="11191633" cy="64765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72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extLst/>
          </p:nvPr>
        </p:nvSpPr>
        <p:spPr>
          <a:xfrm>
            <a:off x="612269" y="245648"/>
            <a:ext cx="10819785" cy="766329"/>
          </a:xfrm>
        </p:spPr>
        <p:txBody>
          <a:bodyPr/>
          <a:lstStyle/>
          <a:p>
            <a:r>
              <a:rPr lang="en-US" sz="6450"/>
              <a:t>Calling method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33070085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extLst/>
          </p:nvPr>
        </p:nvSpPr>
        <p:spPr>
          <a:xfrm>
            <a:off x="612269" y="245648"/>
            <a:ext cx="10819785" cy="766329"/>
          </a:xfrm>
        </p:spPr>
        <p:txBody>
          <a:bodyPr/>
          <a:lstStyle/>
          <a:p>
            <a:r>
              <a:rPr lang="en-US" sz="6450"/>
              <a:t>Calling method - optimized</a:t>
            </a:r>
            <a:endParaRPr lang="en-US" sz="6450">
              <a:solidFill>
                <a:schemeClr val="accent3"/>
              </a:solidFill>
              <a:cs typeface="Segoe UI Light"/>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nvPr>
        </p:nvSpPr>
        <p:spPr>
          <a:xfrm>
            <a:off x="668310" y="2021868"/>
            <a:ext cx="10773080" cy="2984830"/>
          </a:xfrm>
        </p:spPr>
        <p:txBody>
          <a:bodyPr vert="horz" lIns="0" tIns="0" rIns="0" bIns="0" rtlCol="0" anchor="t">
            <a:noAutofit/>
          </a:bodyPr>
          <a:lstStyle/>
          <a:p>
            <a:pPr marL="166370" indent="-166370">
              <a:spcBef>
                <a:spcPts val="0"/>
              </a:spcBef>
              <a:buNone/>
            </a:pPr>
            <a:r>
              <a:rPr lang="en-US" sz="1950" b="1">
                <a:latin typeface="Courier New"/>
                <a:cs typeface="Courier New"/>
              </a:rPr>
              <a:t>public </a:t>
            </a:r>
            <a:r>
              <a:rPr lang="en-US" sz="1950" b="1" err="1">
                <a:latin typeface="Courier New"/>
                <a:cs typeface="Courier New"/>
              </a:rPr>
              <a:t>int</a:t>
            </a:r>
            <a:r>
              <a:rPr lang="en-US" sz="1950" b="1">
                <a:latin typeface="Courier New"/>
                <a:cs typeface="Courier New"/>
              </a:rPr>
              <a:t> Rob(</a:t>
            </a:r>
            <a:r>
              <a:rPr lang="en-US" sz="1950" b="1" err="1">
                <a:latin typeface="Courier New"/>
                <a:cs typeface="Courier New"/>
              </a:rPr>
              <a:t>int</a:t>
            </a:r>
            <a:r>
              <a:rPr lang="en-US" sz="1950" b="1">
                <a:latin typeface="Courier New"/>
                <a:cs typeface="Courier New"/>
              </a:rPr>
              <a:t>[] input)</a:t>
            </a:r>
          </a:p>
          <a:p>
            <a:pPr marL="166370" indent="-166370">
              <a:spcBef>
                <a:spcPts val="0"/>
              </a:spcBef>
              <a:buNone/>
            </a:pPr>
            <a:r>
              <a:rPr lang="en-US" sz="1950" b="1">
                <a:latin typeface="Courier New"/>
                <a:cs typeface="Courier New"/>
              </a:rPr>
              <a:t>{</a:t>
            </a:r>
          </a:p>
          <a:p>
            <a:pPr marL="166370" indent="-166370">
              <a:spcBef>
                <a:spcPts val="0"/>
              </a:spcBef>
              <a:buNone/>
            </a:pPr>
            <a:r>
              <a:rPr lang="en-US" sz="1950" b="1">
                <a:latin typeface="Courier New"/>
                <a:cs typeface="Courier New"/>
              </a:rPr>
              <a:t>		if(input == null || </a:t>
            </a:r>
            <a:r>
              <a:rPr lang="en-US" sz="1950" b="1" err="1">
                <a:latin typeface="Courier New"/>
                <a:cs typeface="Courier New"/>
              </a:rPr>
              <a:t>input.Length</a:t>
            </a:r>
            <a:r>
              <a:rPr lang="en-US" sz="1950" b="1">
                <a:latin typeface="Courier New"/>
                <a:cs typeface="Courier New"/>
              </a:rPr>
              <a:t> == 0)</a:t>
            </a:r>
          </a:p>
          <a:p>
            <a:pPr marL="166370" indent="-166370">
              <a:spcBef>
                <a:spcPts val="0"/>
              </a:spcBef>
              <a:buNone/>
            </a:pPr>
            <a:r>
              <a:rPr lang="en-US" sz="1950" b="1">
                <a:latin typeface="Courier New"/>
                <a:cs typeface="Courier New"/>
              </a:rPr>
              <a:t>			return 0;</a:t>
            </a:r>
          </a:p>
          <a:p>
            <a:pPr marL="166370" indent="-166370">
              <a:spcBef>
                <a:spcPts val="0"/>
              </a:spcBef>
              <a:buNone/>
            </a:pPr>
            <a:r>
              <a:rPr lang="en-US" sz="1950" b="1">
                <a:latin typeface="Courier New"/>
                <a:cs typeface="Courier New"/>
              </a:rPr>
              <a:t>		</a:t>
            </a:r>
          </a:p>
          <a:p>
            <a:pPr marL="166370" indent="-166370">
              <a:spcBef>
                <a:spcPts val="0"/>
              </a:spcBef>
              <a:buNone/>
            </a:pPr>
            <a:r>
              <a:rPr lang="en-US" sz="1950" b="1">
                <a:latin typeface="Courier New"/>
                <a:cs typeface="Courier New"/>
              </a:rPr>
              <a:t>		</a:t>
            </a:r>
            <a:r>
              <a:rPr lang="en-US" sz="1950" b="1" err="1">
                <a:solidFill>
                  <a:srgbClr val="00B050"/>
                </a:solidFill>
                <a:latin typeface="Courier New"/>
                <a:cs typeface="Courier New"/>
              </a:rPr>
              <a:t>int</a:t>
            </a:r>
            <a:r>
              <a:rPr lang="en-US" sz="1950" b="1">
                <a:solidFill>
                  <a:srgbClr val="00B050"/>
                </a:solidFill>
                <a:latin typeface="Courier New"/>
                <a:cs typeface="Courier New"/>
              </a:rPr>
              <a:t>[] store = new </a:t>
            </a:r>
            <a:r>
              <a:rPr lang="en-US" sz="1950" b="1" err="1">
                <a:solidFill>
                  <a:srgbClr val="00B050"/>
                </a:solidFill>
                <a:latin typeface="Courier New"/>
                <a:cs typeface="Courier New"/>
              </a:rPr>
              <a:t>int</a:t>
            </a:r>
            <a:r>
              <a:rPr lang="en-US" sz="1950" b="1">
                <a:solidFill>
                  <a:srgbClr val="00B050"/>
                </a:solidFill>
                <a:latin typeface="Courier New"/>
                <a:cs typeface="Courier New"/>
              </a:rPr>
              <a:t>[</a:t>
            </a:r>
            <a:r>
              <a:rPr lang="en-US" sz="1950" b="1" err="1">
                <a:solidFill>
                  <a:srgbClr val="00B050"/>
                </a:solidFill>
                <a:latin typeface="Courier New"/>
                <a:cs typeface="Courier New"/>
              </a:rPr>
              <a:t>input.Length</a:t>
            </a:r>
            <a:r>
              <a:rPr lang="en-US" sz="1950" b="1">
                <a:solidFill>
                  <a:srgbClr val="00B050"/>
                </a:solidFill>
                <a:latin typeface="Courier New"/>
                <a:cs typeface="Courier New"/>
              </a:rPr>
              <a:t>];</a:t>
            </a:r>
          </a:p>
          <a:p>
            <a:pPr marL="166370" indent="-166370">
              <a:spcBef>
                <a:spcPts val="0"/>
              </a:spcBef>
              <a:buNone/>
            </a:pPr>
            <a:r>
              <a:rPr lang="en-US" sz="1950" b="1">
                <a:solidFill>
                  <a:srgbClr val="00B050"/>
                </a:solidFill>
                <a:latin typeface="Courier New"/>
                <a:cs typeface="Courier New"/>
              </a:rPr>
              <a:t>		for(</a:t>
            </a:r>
            <a:r>
              <a:rPr lang="en-US" sz="1950" b="1" err="1">
                <a:solidFill>
                  <a:srgbClr val="00B050"/>
                </a:solidFill>
                <a:latin typeface="Courier New"/>
                <a:cs typeface="Courier New"/>
              </a:rPr>
              <a:t>int</a:t>
            </a:r>
            <a:r>
              <a:rPr lang="en-US" sz="1950" b="1">
                <a:solidFill>
                  <a:srgbClr val="00B050"/>
                </a:solidFill>
                <a:latin typeface="Courier New"/>
                <a:cs typeface="Courier New"/>
              </a:rPr>
              <a:t> </a:t>
            </a:r>
            <a:r>
              <a:rPr lang="en-US" sz="1950" b="1" err="1">
                <a:solidFill>
                  <a:srgbClr val="00B050"/>
                </a:solidFill>
                <a:latin typeface="Courier New"/>
                <a:cs typeface="Courier New"/>
              </a:rPr>
              <a:t>i</a:t>
            </a:r>
            <a:r>
              <a:rPr lang="en-US" sz="1950" b="1">
                <a:solidFill>
                  <a:srgbClr val="00B050"/>
                </a:solidFill>
                <a:latin typeface="Courier New"/>
                <a:cs typeface="Courier New"/>
              </a:rPr>
              <a:t> =0; </a:t>
            </a:r>
            <a:r>
              <a:rPr lang="en-US" sz="1950" b="1" err="1">
                <a:solidFill>
                  <a:srgbClr val="00B050"/>
                </a:solidFill>
                <a:latin typeface="Courier New"/>
                <a:cs typeface="Courier New"/>
              </a:rPr>
              <a:t>i</a:t>
            </a:r>
            <a:r>
              <a:rPr lang="en-US" sz="1950" b="1">
                <a:solidFill>
                  <a:srgbClr val="00B050"/>
                </a:solidFill>
                <a:latin typeface="Courier New"/>
                <a:cs typeface="Courier New"/>
              </a:rPr>
              <a:t>&lt; </a:t>
            </a:r>
            <a:r>
              <a:rPr lang="en-US" sz="1950" b="1" err="1">
                <a:solidFill>
                  <a:srgbClr val="00B050"/>
                </a:solidFill>
                <a:latin typeface="Courier New"/>
                <a:cs typeface="Courier New"/>
              </a:rPr>
              <a:t>store.Length</a:t>
            </a:r>
            <a:r>
              <a:rPr lang="en-US" sz="1950" b="1">
                <a:solidFill>
                  <a:srgbClr val="00B050"/>
                </a:solidFill>
                <a:latin typeface="Courier New"/>
                <a:cs typeface="Courier New"/>
              </a:rPr>
              <a:t>; </a:t>
            </a:r>
            <a:r>
              <a:rPr lang="en-US" sz="1950" b="1" err="1">
                <a:solidFill>
                  <a:srgbClr val="00B050"/>
                </a:solidFill>
                <a:latin typeface="Courier New"/>
                <a:cs typeface="Courier New"/>
              </a:rPr>
              <a:t>i</a:t>
            </a:r>
            <a:r>
              <a:rPr lang="en-US" sz="1950" b="1">
                <a:solidFill>
                  <a:srgbClr val="00B050"/>
                </a:solidFill>
                <a:latin typeface="Courier New"/>
                <a:cs typeface="Courier New"/>
              </a:rPr>
              <a:t>++)</a:t>
            </a:r>
          </a:p>
          <a:p>
            <a:pPr marL="166370" indent="-166370">
              <a:spcBef>
                <a:spcPts val="0"/>
              </a:spcBef>
              <a:buNone/>
            </a:pPr>
            <a:r>
              <a:rPr lang="en-US" sz="1950" b="1">
                <a:solidFill>
                  <a:srgbClr val="00B050"/>
                </a:solidFill>
                <a:latin typeface="Courier New"/>
                <a:cs typeface="Courier New"/>
              </a:rPr>
              <a:t>			store[</a:t>
            </a:r>
            <a:r>
              <a:rPr lang="en-US" sz="1950" b="1" err="1">
                <a:solidFill>
                  <a:srgbClr val="00B050"/>
                </a:solidFill>
                <a:latin typeface="Courier New"/>
                <a:cs typeface="Courier New"/>
              </a:rPr>
              <a:t>i</a:t>
            </a:r>
            <a:r>
              <a:rPr lang="en-US" sz="1950" b="1">
                <a:solidFill>
                  <a:srgbClr val="00B050"/>
                </a:solidFill>
                <a:latin typeface="Courier New"/>
                <a:cs typeface="Courier New"/>
              </a:rPr>
              <a:t>] = -1;</a:t>
            </a:r>
          </a:p>
          <a:p>
            <a:pPr marL="166370" indent="-166370">
              <a:spcBef>
                <a:spcPts val="0"/>
              </a:spcBef>
              <a:buNone/>
            </a:pPr>
            <a:endParaRPr lang="en-US" sz="1950" b="1">
              <a:latin typeface="Courier New"/>
              <a:cs typeface="Courier New"/>
            </a:endParaRPr>
          </a:p>
          <a:p>
            <a:pPr marL="166370" indent="-166370">
              <a:spcBef>
                <a:spcPts val="0"/>
              </a:spcBef>
              <a:buNone/>
            </a:pPr>
            <a:r>
              <a:rPr lang="en-US" sz="1950" b="1">
                <a:latin typeface="Courier New"/>
                <a:cs typeface="Courier New"/>
              </a:rPr>
              <a:t>		return </a:t>
            </a:r>
            <a:r>
              <a:rPr lang="en-US" sz="1950" b="1" err="1">
                <a:latin typeface="Courier New"/>
                <a:cs typeface="Courier New"/>
              </a:rPr>
              <a:t>GetMaxMoney</a:t>
            </a:r>
            <a:r>
              <a:rPr lang="en-US" sz="1950" b="1">
                <a:latin typeface="Courier New"/>
                <a:cs typeface="Courier New"/>
              </a:rPr>
              <a:t>(input, 0, </a:t>
            </a:r>
            <a:r>
              <a:rPr lang="en-US" sz="1950" b="1">
                <a:solidFill>
                  <a:srgbClr val="00B050"/>
                </a:solidFill>
                <a:latin typeface="Courier New"/>
                <a:cs typeface="Courier New"/>
              </a:rPr>
              <a:t>store</a:t>
            </a:r>
            <a:r>
              <a:rPr lang="en-US" sz="1950" b="1">
                <a:latin typeface="Courier New"/>
                <a:cs typeface="Courier New"/>
              </a:rPr>
              <a:t>);</a:t>
            </a:r>
          </a:p>
          <a:p>
            <a:pPr marL="166370" indent="-166370">
              <a:spcBef>
                <a:spcPts val="0"/>
              </a:spcBef>
              <a:buNone/>
            </a:pPr>
            <a:r>
              <a:rPr lang="en-US" sz="1950" b="1">
                <a:latin typeface="Courier New"/>
                <a:cs typeface="Courier New"/>
              </a:rPr>
              <a:t>}</a:t>
            </a:r>
            <a:endParaRPr lang="en-US" sz="1950" b="1">
              <a:solidFill>
                <a:schemeClr val="tx1"/>
              </a:solidFill>
              <a:latin typeface="Courier New"/>
              <a:cs typeface="Courier New"/>
            </a:endParaRPr>
          </a:p>
        </p:txBody>
      </p:sp>
    </p:spTree>
    <p:extLst>
      <p:ext uri="{BB962C8B-B14F-4D97-AF65-F5344CB8AC3E}">
        <p14:creationId xmlns:p14="http://schemas.microsoft.com/office/powerpoint/2010/main" val="2209763975"/>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a:t>
            </a:r>
            <a:endParaRPr lang="en-US" sz="6000">
              <a:solidFill>
                <a:schemeClr val="accent3"/>
              </a:solidFill>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extLst/>
          </p:nvPr>
        </p:nvSpPr>
        <p:spPr>
          <a:xfrm>
            <a:off x="668310" y="1044952"/>
            <a:ext cx="10773080" cy="4902555"/>
          </a:xfrm>
        </p:spPr>
        <p:txBody>
          <a:bodyPr vert="horz" lIns="0" tIns="0" rIns="0" bIns="0" rtlCol="0" anchor="t">
            <a:noAutofit/>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 base case, one element</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 base case, two elements</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store);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store);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endParaRPr>
              <a:solidFill>
                <a:schemeClr val="tx1"/>
              </a:solidFill>
            </a:endParaRP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54531233"/>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a:xfrm>
            <a:off x="612269" y="159682"/>
            <a:ext cx="10819785" cy="766329"/>
          </a:xfrm>
        </p:spPr>
        <p:txBody>
          <a:bodyPr/>
          <a:lstStyle/>
          <a:p>
            <a:r>
              <a:rPr lang="en-US" sz="6000"/>
              <a:t>RECURSIVE method - optimized</a:t>
            </a:r>
            <a:endParaRPr lang="en-US" sz="6000">
              <a:solidFill>
                <a:schemeClr val="accent3"/>
              </a:solidFill>
            </a:endParaRP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nvPr>
        </p:nvSpPr>
        <p:spPr>
          <a:xfrm>
            <a:off x="668310" y="1044953"/>
            <a:ext cx="10773080" cy="2984830"/>
          </a:xfrm>
        </p:spPr>
        <p:txBody>
          <a:bodyPr/>
          <a:lstStyle/>
          <a:p>
            <a:pPr marL="0" indent="0">
              <a:spcBef>
                <a:spcPts val="0"/>
              </a:spcBef>
              <a:buNone/>
            </a:pPr>
            <a:r>
              <a:rPr lang="en-US" sz="1400" b="1">
                <a:latin typeface="Courier New" panose="02070309020205020404" pitchFamily="49" charset="0"/>
                <a:cs typeface="Courier New" panose="02070309020205020404" pitchFamily="49" charset="0"/>
              </a:rPr>
              <a:t>private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input,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if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-1)</a:t>
            </a:r>
          </a:p>
          <a:p>
            <a:pPr marL="0" indent="0">
              <a:spcBef>
                <a:spcPts val="0"/>
              </a:spcBef>
              <a:buNone/>
            </a:pPr>
            <a:r>
              <a:rPr lang="en-US" sz="1400" b="1">
                <a:solidFill>
                  <a:srgbClr val="00B050"/>
                </a:solidFill>
                <a:latin typeface="Courier New" panose="02070309020205020404" pitchFamily="49" charset="0"/>
                <a:cs typeface="Courier New" panose="02070309020205020404" pitchFamily="49" charset="0"/>
              </a:rPr>
              <a:t>		return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input.Length</a:t>
            </a:r>
            <a:r>
              <a:rPr lang="en-US" sz="1400" b="1">
                <a:latin typeface="Courier New" panose="02070309020205020404" pitchFamily="49" charset="0"/>
                <a:cs typeface="Courier New" panose="02070309020205020404" pitchFamily="49" charset="0"/>
              </a:rPr>
              <a:t> -1;</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if (</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a:t>
            </a:r>
          </a:p>
          <a:p>
            <a:pPr marL="0" indent="0">
              <a:spcBef>
                <a:spcPts val="0"/>
              </a:spcBef>
              <a:buNone/>
            </a:pPr>
            <a:r>
              <a:rPr lang="en-US" sz="1400" b="1">
                <a:latin typeface="Courier New" panose="02070309020205020404" pitchFamily="49" charset="0"/>
                <a:cs typeface="Courier New" panose="02070309020205020404" pitchFamily="49" charset="0"/>
              </a:rPr>
              <a:t>		return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input[</a:t>
            </a:r>
            <a:r>
              <a:rPr lang="en-US" sz="1400" b="1" err="1">
                <a:latin typeface="Courier New" panose="02070309020205020404" pitchFamily="49" charset="0"/>
                <a:cs typeface="Courier New" panose="02070309020205020404" pitchFamily="49" charset="0"/>
              </a:rPr>
              <a:t>endIndex</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0,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0;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 input[</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+ 2,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 = </a:t>
            </a:r>
            <a:r>
              <a:rPr lang="en-US" sz="1400" b="1" err="1">
                <a:latin typeface="Courier New" panose="02070309020205020404" pitchFamily="49" charset="0"/>
                <a:cs typeface="Courier New" panose="02070309020205020404" pitchFamily="49" charset="0"/>
              </a:rPr>
              <a:t>GetMaxMoney</a:t>
            </a:r>
            <a:r>
              <a:rPr lang="en-US" sz="1400" b="1">
                <a:latin typeface="Courier New" panose="02070309020205020404" pitchFamily="49" charset="0"/>
                <a:cs typeface="Courier New" panose="02070309020205020404" pitchFamily="49" charset="0"/>
              </a:rPr>
              <a:t>(input, </a:t>
            </a:r>
            <a:r>
              <a:rPr lang="en-US" sz="1400" b="1" err="1">
                <a:latin typeface="Courier New" panose="02070309020205020404" pitchFamily="49" charset="0"/>
                <a:cs typeface="Courier New" panose="02070309020205020404" pitchFamily="49" charset="0"/>
              </a:rPr>
              <a:t>startIndex</a:t>
            </a:r>
            <a:r>
              <a:rPr lang="en-US" sz="1400" b="1">
                <a:latin typeface="Courier New" panose="02070309020205020404" pitchFamily="49" charset="0"/>
                <a:cs typeface="Courier New" panose="02070309020205020404" pitchFamily="49" charset="0"/>
              </a:rPr>
              <a:t> + 1, </a:t>
            </a:r>
            <a:r>
              <a:rPr lang="en-US" sz="1400" b="1">
                <a:solidFill>
                  <a:srgbClr val="00B050"/>
                </a:solidFill>
                <a:latin typeface="Courier New" panose="02070309020205020404" pitchFamily="49" charset="0"/>
                <a:cs typeface="Courier New" panose="02070309020205020404" pitchFamily="49" charset="0"/>
              </a:rPr>
              <a:t>store</a:t>
            </a:r>
            <a:r>
              <a:rPr lang="en-US" sz="1400" b="1">
                <a:latin typeface="Courier New" panose="02070309020205020404" pitchFamily="49" charset="0"/>
                <a:cs typeface="Courier New" panose="02070309020205020404" pitchFamily="49" charset="0"/>
              </a:rPr>
              <a:t>);			</a:t>
            </a:r>
          </a:p>
          <a:p>
            <a:pPr marL="0" indent="0">
              <a:spcBef>
                <a:spcPts val="0"/>
              </a:spcBef>
              <a:buNone/>
            </a:pPr>
            <a:endParaRPr lang="en-US" sz="1400" b="1">
              <a:latin typeface="Courier New" panose="02070309020205020404" pitchFamily="49" charset="0"/>
              <a:cs typeface="Courier New" panose="02070309020205020404" pitchFamily="49" charset="0"/>
            </a:endParaRP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int</a:t>
            </a:r>
            <a:r>
              <a:rPr lang="en-US" sz="1400" b="1">
                <a:latin typeface="Courier New" panose="02070309020205020404" pitchFamily="49" charset="0"/>
                <a:cs typeface="Courier New" panose="02070309020205020404" pitchFamily="49" charset="0"/>
              </a:rPr>
              <a:t> result = </a:t>
            </a:r>
            <a:r>
              <a:rPr lang="en-US" sz="1400" b="1" err="1">
                <a:latin typeface="Courier New" panose="02070309020205020404" pitchFamily="49" charset="0"/>
                <a:cs typeface="Courier New" panose="02070309020205020404" pitchFamily="49" charset="0"/>
              </a:rPr>
              <a:t>Math.Max</a:t>
            </a:r>
            <a:r>
              <a:rPr lang="en-US" sz="1400" b="1">
                <a:latin typeface="Courier New" panose="02070309020205020404" pitchFamily="49" charset="0"/>
                <a:cs typeface="Courier New" panose="02070309020205020404" pitchFamily="49" charset="0"/>
              </a:rPr>
              <a:t>(</a:t>
            </a:r>
            <a:r>
              <a:rPr lang="en-US" sz="1400" b="1" err="1">
                <a:latin typeface="Courier New" panose="02070309020205020404" pitchFamily="49" charset="0"/>
                <a:cs typeface="Courier New" panose="02070309020205020404" pitchFamily="49" charset="0"/>
              </a:rPr>
              <a:t>sumInclusive</a:t>
            </a:r>
            <a:r>
              <a:rPr lang="en-US" sz="1400" b="1">
                <a:latin typeface="Courier New" panose="02070309020205020404" pitchFamily="49" charset="0"/>
                <a:cs typeface="Courier New" panose="02070309020205020404" pitchFamily="49" charset="0"/>
              </a:rPr>
              <a:t>, </a:t>
            </a:r>
            <a:r>
              <a:rPr lang="en-US" sz="1400" b="1" err="1">
                <a:latin typeface="Courier New" panose="02070309020205020404" pitchFamily="49" charset="0"/>
                <a:cs typeface="Courier New" panose="02070309020205020404" pitchFamily="49" charset="0"/>
              </a:rPr>
              <a:t>sumExclusive</a:t>
            </a:r>
            <a:r>
              <a:rPr lang="en-US" sz="1400" b="1">
                <a:latin typeface="Courier New" panose="02070309020205020404" pitchFamily="49" charset="0"/>
                <a:cs typeface="Courier New" panose="02070309020205020404" pitchFamily="49" charset="0"/>
              </a:rPr>
              <a:t>);</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r>
              <a:rPr lang="en-US" sz="1400" b="1">
                <a:solidFill>
                  <a:srgbClr val="00B050"/>
                </a:solidFill>
                <a:latin typeface="Courier New" panose="02070309020205020404" pitchFamily="49" charset="0"/>
                <a:cs typeface="Courier New" panose="02070309020205020404" pitchFamily="49" charset="0"/>
              </a:rPr>
              <a:t>if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-1)				</a:t>
            </a:r>
          </a:p>
          <a:p>
            <a:pPr marL="0" indent="0">
              <a:spcBef>
                <a:spcPts val="0"/>
              </a:spcBef>
              <a:buNone/>
            </a:pPr>
            <a:r>
              <a:rPr lang="en-US" sz="1400" b="1">
                <a:solidFill>
                  <a:srgbClr val="00B050"/>
                </a:solidFill>
                <a:latin typeface="Courier New" panose="02070309020205020404" pitchFamily="49" charset="0"/>
                <a:cs typeface="Courier New" panose="02070309020205020404" pitchFamily="49" charset="0"/>
              </a:rPr>
              <a:t>		store[</a:t>
            </a:r>
            <a:r>
              <a:rPr lang="en-US" sz="1400" b="1" err="1">
                <a:solidFill>
                  <a:srgbClr val="00B050"/>
                </a:solidFill>
                <a:latin typeface="Courier New" panose="02070309020205020404" pitchFamily="49" charset="0"/>
                <a:cs typeface="Courier New" panose="02070309020205020404" pitchFamily="49" charset="0"/>
              </a:rPr>
              <a:t>startIndex</a:t>
            </a:r>
            <a:r>
              <a:rPr lang="en-US" sz="1400" b="1">
                <a:solidFill>
                  <a:srgbClr val="00B050"/>
                </a:solidFill>
                <a:latin typeface="Courier New" panose="02070309020205020404" pitchFamily="49" charset="0"/>
                <a:cs typeface="Courier New" panose="02070309020205020404" pitchFamily="49" charset="0"/>
              </a:rPr>
              <a:t>] = result;</a:t>
            </a: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a:t>
            </a:r>
          </a:p>
          <a:p>
            <a:pPr marL="0" indent="0">
              <a:spcBef>
                <a:spcPts val="0"/>
              </a:spcBef>
              <a:buNone/>
            </a:pPr>
            <a:r>
              <a:rPr lang="en-US" sz="1400" b="1">
                <a:latin typeface="Courier New" panose="02070309020205020404" pitchFamily="49" charset="0"/>
                <a:cs typeface="Courier New" panose="02070309020205020404" pitchFamily="49" charset="0"/>
              </a:rPr>
              <a:t>	return result;</a:t>
            </a:r>
          </a:p>
          <a:p>
            <a:pPr marL="0" indent="0">
              <a:spcBef>
                <a:spcPts val="0"/>
              </a:spcBef>
              <a:buNone/>
            </a:pPr>
            <a:r>
              <a:rPr lang="en-US" sz="1400" b="1">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276137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CAFE43-D096-408E-AA4F-D534A88966BC}"/>
              </a:ext>
            </a:extLst>
          </p:cNvPr>
          <p:cNvSpPr>
            <a:spLocks noGrp="1"/>
          </p:cNvSpPr>
          <p:nvPr>
            <p:ph type="body" sz="quarter" idx="14"/>
          </p:nvPr>
        </p:nvSpPr>
        <p:spPr/>
        <p:txBody>
          <a:bodyPr/>
          <a:lstStyle/>
          <a:p>
            <a:r>
              <a:rPr lang="en-US"/>
              <a:t>T - Talk</a:t>
            </a:r>
          </a:p>
        </p:txBody>
      </p:sp>
      <p:sp>
        <p:nvSpPr>
          <p:cNvPr id="3" name="Text Placeholder 2">
            <a:extLst>
              <a:ext uri="{FF2B5EF4-FFF2-40B4-BE49-F238E27FC236}">
                <a16:creationId xmlns:a16="http://schemas.microsoft.com/office/drawing/2014/main" id="{400767FC-7CFA-426A-BBDB-F68431A9223C}"/>
              </a:ext>
            </a:extLst>
          </p:cNvPr>
          <p:cNvSpPr>
            <a:spLocks noGrp="1"/>
          </p:cNvSpPr>
          <p:nvPr>
            <p:ph type="body" sz="quarter" idx="16"/>
            <p:extLst>
              <p:ext uri="{D42A27DB-BD31-4B8C-83A1-F6EECF244321}">
                <p14:modId xmlns:p14="http://schemas.microsoft.com/office/powerpoint/2010/main" val="3021654476"/>
              </p:ext>
            </p:extLst>
          </p:nvPr>
        </p:nvSpPr>
        <p:spPr>
          <a:xfrm>
            <a:off x="612269" y="2376331"/>
            <a:ext cx="10773080" cy="1773383"/>
          </a:xfrm>
        </p:spPr>
        <p:txBody>
          <a:bodyPr vert="horz" lIns="0" tIns="0" rIns="0" bIns="0" rtlCol="0" anchor="t">
            <a:noAutofit/>
          </a:bodyPr>
          <a:lstStyle/>
          <a:p>
            <a:pPr marL="443230" lvl="1" indent="-280035">
              <a:spcBef>
                <a:spcPts val="0"/>
              </a:spcBef>
            </a:pPr>
            <a:r>
              <a:rPr lang="en-US" sz="1300"/>
              <a:t>What is the input? </a:t>
            </a:r>
            <a:endParaRPr lang="en-US"/>
          </a:p>
          <a:p>
            <a:pPr marL="163195" lvl="1" indent="0">
              <a:spcBef>
                <a:spcPts val="0"/>
              </a:spcBef>
              <a:buNone/>
            </a:pPr>
            <a:r>
              <a:rPr lang="en-US" sz="1300"/>
              <a:t>		Array of integers</a:t>
            </a:r>
            <a:endParaRPr lang="en-US" sz="1300">
              <a:cs typeface="Segoe UI Semilight"/>
            </a:endParaRPr>
          </a:p>
          <a:p>
            <a:pPr marL="443230" lvl="1" indent="-280035">
              <a:spcBef>
                <a:spcPts val="0"/>
              </a:spcBef>
            </a:pPr>
            <a:r>
              <a:rPr lang="en-US" sz="1300"/>
              <a:t>Does it contain duplicate values?</a:t>
            </a:r>
            <a:endParaRPr lang="en-US" sz="1300">
              <a:cs typeface="Segoe UI Semilight"/>
            </a:endParaRPr>
          </a:p>
          <a:p>
            <a:pPr marL="163195" lvl="1" indent="0">
              <a:spcBef>
                <a:spcPts val="0"/>
              </a:spcBef>
              <a:buNone/>
            </a:pPr>
            <a:r>
              <a:rPr lang="en-US" sz="1300"/>
              <a:t>		Yes, the array may have duplicate values</a:t>
            </a:r>
            <a:endParaRPr lang="en-US" sz="1300">
              <a:cs typeface="Segoe UI Semilight"/>
            </a:endParaRPr>
          </a:p>
          <a:p>
            <a:pPr marL="443230" lvl="1" indent="-280035">
              <a:spcBef>
                <a:spcPts val="0"/>
              </a:spcBef>
            </a:pPr>
            <a:r>
              <a:rPr lang="en-US" sz="1300"/>
              <a:t>Is the array sorted? </a:t>
            </a:r>
            <a:endParaRPr lang="en-US" sz="1300">
              <a:cs typeface="Segoe UI Semilight"/>
            </a:endParaRPr>
          </a:p>
          <a:p>
            <a:pPr marL="163195" lvl="1" indent="0">
              <a:spcBef>
                <a:spcPts val="0"/>
              </a:spcBef>
              <a:buNone/>
            </a:pPr>
            <a:r>
              <a:rPr lang="en-US" sz="1300"/>
              <a:t>		No</a:t>
            </a:r>
            <a:endParaRPr lang="en-US" sz="1300">
              <a:cs typeface="Segoe UI Semilight"/>
            </a:endParaRPr>
          </a:p>
          <a:p>
            <a:pPr marL="443230" lvl="1" indent="-280035">
              <a:spcBef>
                <a:spcPts val="0"/>
              </a:spcBef>
            </a:pPr>
            <a:r>
              <a:rPr lang="en-US" sz="1300"/>
              <a:t>Do we know any extra information about the type of integers in array? Like are they all non-negative integers etc. </a:t>
            </a:r>
            <a:endParaRPr lang="en-US" sz="1300">
              <a:cs typeface="Segoe UI Semilight"/>
            </a:endParaRPr>
          </a:p>
          <a:p>
            <a:pPr marL="771525" lvl="3" indent="-280035">
              <a:spcBef>
                <a:spcPts val="0"/>
              </a:spcBef>
            </a:pPr>
            <a:r>
              <a:rPr lang="en-US" sz="1300"/>
              <a:t>		Array can contain positive, negative and 0 as elements.</a:t>
            </a:r>
            <a:endParaRPr lang="en-US" sz="1300">
              <a:cs typeface="Segoe UI Semilight"/>
            </a:endParaRPr>
          </a:p>
          <a:p>
            <a:pPr marL="443230" lvl="1" indent="-280035">
              <a:spcBef>
                <a:spcPts val="0"/>
              </a:spcBef>
            </a:pPr>
            <a:r>
              <a:rPr lang="en-US" sz="1300"/>
              <a:t>What is returned? The indices of the integers or the actual integers themselves? </a:t>
            </a:r>
            <a:endParaRPr lang="en-US" sz="1300">
              <a:cs typeface="Segoe UI Semilight"/>
            </a:endParaRPr>
          </a:p>
          <a:p>
            <a:pPr marL="771525" lvl="3" indent="-280035">
              <a:spcBef>
                <a:spcPts val="0"/>
              </a:spcBef>
            </a:pPr>
            <a:r>
              <a:rPr lang="en-US" sz="1300"/>
              <a:t>		Actual integer elements</a:t>
            </a:r>
            <a:endParaRPr lang="en-US" sz="1300">
              <a:cs typeface="Segoe UI Semilight"/>
            </a:endParaRPr>
          </a:p>
          <a:p>
            <a:pPr marL="443230" lvl="1" indent="-280035">
              <a:spcBef>
                <a:spcPts val="0"/>
              </a:spcBef>
            </a:pPr>
            <a:r>
              <a:rPr lang="en-US" sz="1300"/>
              <a:t>How are they returned? (Discuss options with interviewer, instead of just asking him/her)</a:t>
            </a:r>
            <a:endParaRPr lang="en-US" sz="1300">
              <a:cs typeface="Segoe UI Semilight"/>
            </a:endParaRPr>
          </a:p>
          <a:p>
            <a:pPr marL="163195" lvl="1" indent="0">
              <a:spcBef>
                <a:spcPts val="0"/>
              </a:spcBef>
              <a:buNone/>
            </a:pPr>
            <a:r>
              <a:rPr lang="en-US" sz="1300"/>
              <a:t>		As an array of array</a:t>
            </a:r>
            <a:r>
              <a:rPr lang="en-US" sz="1300" b="1"/>
              <a:t> / as a list of lists </a:t>
            </a:r>
            <a:r>
              <a:rPr lang="en-US" sz="1300"/>
              <a:t>/ as a list of tuples / a custom class object</a:t>
            </a:r>
            <a:endParaRPr lang="en-US" sz="1300">
              <a:cs typeface="Segoe UI Semilight"/>
            </a:endParaRPr>
          </a:p>
          <a:p>
            <a:pPr marL="443230" lvl="1" indent="-280035">
              <a:spcBef>
                <a:spcPts val="0"/>
              </a:spcBef>
            </a:pPr>
            <a:r>
              <a:rPr lang="en-US" sz="1300"/>
              <a:t>In the output array, should the elements be sorted? </a:t>
            </a:r>
            <a:endParaRPr lang="en-US" sz="1300">
              <a:cs typeface="Segoe UI Semilight"/>
            </a:endParaRPr>
          </a:p>
          <a:p>
            <a:pPr marL="771525" lvl="3" indent="-280035">
              <a:spcBef>
                <a:spcPts val="0"/>
              </a:spcBef>
            </a:pPr>
            <a:r>
              <a:rPr lang="en-US" sz="1300"/>
              <a:t>		</a:t>
            </a:r>
            <a:r>
              <a:rPr lang="en-US" sz="1300">
                <a:cs typeface="Segoe UI Semilight"/>
              </a:rPr>
              <a:t>Sort order of output elements does not matter.</a:t>
            </a:r>
          </a:p>
          <a:p>
            <a:pPr marL="443230" lvl="1" indent="-280035">
              <a:spcBef>
                <a:spcPts val="0"/>
              </a:spcBef>
            </a:pPr>
            <a:r>
              <a:rPr lang="en-US" sz="1300"/>
              <a:t>How to handle bad inputs? (Discuss options with interviewer, instead of just asking him/her)</a:t>
            </a:r>
            <a:endParaRPr lang="en-US" sz="1300">
              <a:cs typeface="Segoe UI Semilight"/>
            </a:endParaRPr>
          </a:p>
          <a:p>
            <a:pPr marL="771525" lvl="3" indent="-280035">
              <a:spcBef>
                <a:spcPts val="0"/>
              </a:spcBef>
            </a:pPr>
            <a:r>
              <a:rPr lang="en-US" sz="1300"/>
              <a:t>		Return null / </a:t>
            </a:r>
            <a:r>
              <a:rPr lang="en-US" sz="1300" b="1"/>
              <a:t>throw an exception</a:t>
            </a:r>
            <a:endParaRPr lang="en-US" sz="1300" b="1">
              <a:cs typeface="Segoe UI Semilight"/>
            </a:endParaRPr>
          </a:p>
          <a:p>
            <a:pPr marL="443230" lvl="1" indent="-280035">
              <a:spcBef>
                <a:spcPts val="0"/>
              </a:spcBef>
            </a:pPr>
            <a:r>
              <a:rPr lang="en-US" sz="1300"/>
              <a:t>What to return when there is no pair that adds up to the target? (Discuss options with interviewer, instead of just asking him/her)</a:t>
            </a:r>
            <a:endParaRPr lang="en-US" sz="1300">
              <a:cs typeface="Segoe UI Semilight"/>
            </a:endParaRPr>
          </a:p>
          <a:p>
            <a:pPr marL="771525" lvl="3" indent="-280035">
              <a:spcBef>
                <a:spcPts val="0"/>
              </a:spcBef>
            </a:pPr>
            <a:r>
              <a:rPr lang="en-US" sz="1300"/>
              <a:t>		null</a:t>
            </a:r>
            <a:endParaRPr lang="en-US" sz="1300">
              <a:cs typeface="Segoe UI Semilight"/>
            </a:endParaRPr>
          </a:p>
          <a:p>
            <a:pPr marL="163195" lvl="1" indent="0">
              <a:spcBef>
                <a:spcPts val="0"/>
              </a:spcBef>
              <a:buNone/>
            </a:pPr>
            <a:endParaRPr lang="en-US" sz="1300">
              <a:cs typeface="Segoe UI Semilight"/>
            </a:endParaRPr>
          </a:p>
        </p:txBody>
      </p:sp>
    </p:spTree>
    <p:extLst>
      <p:ext uri="{BB962C8B-B14F-4D97-AF65-F5344CB8AC3E}">
        <p14:creationId xmlns:p14="http://schemas.microsoft.com/office/powerpoint/2010/main" val="1750787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4F54F9-8B82-4CB3-B94F-D68C329464C1}"/>
              </a:ext>
            </a:extLst>
          </p:cNvPr>
          <p:cNvSpPr>
            <a:spLocks noGrp="1"/>
          </p:cNvSpPr>
          <p:nvPr>
            <p:ph type="body" sz="quarter" idx="14"/>
          </p:nvPr>
        </p:nvSpPr>
        <p:spPr/>
        <p:txBody>
          <a:bodyPr/>
          <a:lstStyle/>
          <a:p>
            <a:r>
              <a:rPr lang="en-US"/>
              <a:t>T - Test</a:t>
            </a:r>
          </a:p>
        </p:txBody>
      </p:sp>
      <p:sp>
        <p:nvSpPr>
          <p:cNvPr id="3" name="Text Placeholder 2">
            <a:extLst>
              <a:ext uri="{FF2B5EF4-FFF2-40B4-BE49-F238E27FC236}">
                <a16:creationId xmlns:a16="http://schemas.microsoft.com/office/drawing/2014/main"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id="{F3A202D3-6D10-41C4-94F3-A05C0E2CCD29}"/>
              </a:ext>
            </a:extLst>
          </p:cNvPr>
          <p:cNvGraphicFramePr>
            <a:graphicFrameLocks/>
          </p:cNvGraphicFramePr>
          <p:nvPr>
            <p:extLst/>
          </p:nvPr>
        </p:nvGraphicFramePr>
        <p:xfrm>
          <a:off x="668310" y="2292612"/>
          <a:ext cx="11256396" cy="4434211"/>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val="1055167398"/>
                    </a:ext>
                  </a:extLst>
                </a:gridCol>
                <a:gridCol w="6604858">
                  <a:extLst>
                    <a:ext uri="{9D8B030D-6E8A-4147-A177-3AD203B41FA5}">
                      <a16:colId xmlns:a16="http://schemas.microsoft.com/office/drawing/2014/main" val="3202161822"/>
                    </a:ext>
                  </a:extLst>
                </a:gridCol>
                <a:gridCol w="2187277">
                  <a:extLst>
                    <a:ext uri="{9D8B030D-6E8A-4147-A177-3AD203B41FA5}">
                      <a16:colId xmlns:a16="http://schemas.microsoft.com/office/drawing/2014/main" val="2312036747"/>
                    </a:ext>
                  </a:extLst>
                </a:gridCol>
              </a:tblGrid>
              <a:tr h="34771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val="1401762930"/>
                  </a:ext>
                </a:extLst>
              </a:tr>
              <a:tr h="528845">
                <a:tc>
                  <a:txBody>
                    <a:bodyPr/>
                    <a:lstStyle/>
                    <a:p>
                      <a:r>
                        <a:rPr lang="en-US" sz="1400"/>
                        <a:t>Null</a:t>
                      </a:r>
                    </a:p>
                  </a:txBody>
                  <a:tcPr marL="74339" marR="74339" marT="37170" marB="37170"/>
                </a:tc>
                <a:tc>
                  <a:txBody>
                    <a:bodyPr/>
                    <a:lstStyle/>
                    <a:p>
                      <a:r>
                        <a:rPr lang="en-US" sz="1400"/>
                        <a:t>Null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exception</a:t>
                      </a:r>
                    </a:p>
                  </a:txBody>
                  <a:tcPr marL="74339" marR="74339" marT="37170" marB="37170"/>
                </a:tc>
                <a:extLst>
                  <a:ext uri="{0D108BD9-81ED-4DB2-BD59-A6C34878D82A}">
                    <a16:rowId xmlns:a16="http://schemas.microsoft.com/office/drawing/2014/main" val="2645174905"/>
                  </a:ext>
                </a:extLst>
              </a:tr>
              <a:tr h="528845">
                <a:tc>
                  <a:txBody>
                    <a:bodyPr/>
                    <a:lstStyle/>
                    <a:p>
                      <a:r>
                        <a:rPr lang="en-US" sz="1400"/>
                        <a:t>[]</a:t>
                      </a:r>
                    </a:p>
                  </a:txBody>
                  <a:tcPr marL="74339" marR="74339" marT="37170" marB="37170"/>
                </a:tc>
                <a:tc>
                  <a:txBody>
                    <a:bodyPr/>
                    <a:lstStyle/>
                    <a:p>
                      <a:r>
                        <a:rPr lang="en-US" sz="1400"/>
                        <a:t>Empty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val="1914591420"/>
                  </a:ext>
                </a:extLst>
              </a:tr>
              <a:tr h="528845">
                <a:tc>
                  <a:txBody>
                    <a:bodyPr/>
                    <a:lstStyle/>
                    <a:p>
                      <a:r>
                        <a:rPr lang="en-US" sz="1400"/>
                        <a:t>[10]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single element</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a:t>
                      </a:r>
                    </a:p>
                  </a:txBody>
                  <a:tcPr marL="74339" marR="74339" marT="37170" marB="37170"/>
                </a:tc>
                <a:extLst>
                  <a:ext uri="{0D108BD9-81ED-4DB2-BD59-A6C34878D82A}">
                    <a16:rowId xmlns:a16="http://schemas.microsoft.com/office/drawing/2014/main" val="4112376994"/>
                  </a:ext>
                </a:extLst>
              </a:tr>
              <a:tr h="528845">
                <a:tc>
                  <a:txBody>
                    <a:bodyPr/>
                    <a:lstStyle/>
                    <a:p>
                      <a:r>
                        <a:rPr lang="en-US" sz="1400"/>
                        <a:t>[10,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two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Max of the two, 20</a:t>
                      </a:r>
                    </a:p>
                  </a:txBody>
                  <a:tcPr marL="74339" marR="74339" marT="37170" marB="37170"/>
                </a:tc>
                <a:extLst>
                  <a:ext uri="{0D108BD9-81ED-4DB2-BD59-A6C34878D82A}">
                    <a16:rowId xmlns:a16="http://schemas.microsoft.com/office/drawing/2014/main" val="954603930"/>
                  </a:ext>
                </a:extLst>
              </a:tr>
              <a:tr h="444617">
                <a:tc>
                  <a:txBody>
                    <a:bodyPr/>
                    <a:lstStyle/>
                    <a:p>
                      <a:r>
                        <a:rPr lang="en-US" sz="1400"/>
                        <a:t>[10, 40, 30,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even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60</a:t>
                      </a:r>
                    </a:p>
                  </a:txBody>
                  <a:tcPr marL="74339" marR="74339" marT="37170" marB="37170"/>
                </a:tc>
                <a:extLst>
                  <a:ext uri="{0D108BD9-81ED-4DB2-BD59-A6C34878D82A}">
                    <a16:rowId xmlns:a16="http://schemas.microsoft.com/office/drawing/2014/main" val="3067393528"/>
                  </a:ext>
                </a:extLst>
              </a:tr>
              <a:tr h="444617">
                <a:tc>
                  <a:txBody>
                    <a:bodyPr/>
                    <a:lstStyle/>
                    <a:p>
                      <a:r>
                        <a:rPr lang="en-US" sz="1400"/>
                        <a:t>[10, 20, 60]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odd number of elements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70</a:t>
                      </a:r>
                    </a:p>
                  </a:txBody>
                  <a:tcPr marL="74339" marR="74339" marT="37170" marB="37170"/>
                </a:tc>
                <a:extLst>
                  <a:ext uri="{0D108BD9-81ED-4DB2-BD59-A6C34878D82A}">
                    <a16:rowId xmlns:a16="http://schemas.microsoft.com/office/drawing/2014/main" val="906661883"/>
                  </a:ext>
                </a:extLst>
              </a:tr>
              <a:tr h="444617">
                <a:tc>
                  <a:txBody>
                    <a:bodyPr/>
                    <a:lstStyle/>
                    <a:p>
                      <a:r>
                        <a:rPr lang="en-US" sz="1400"/>
                        <a:t>[10, 100, 20]</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Fewer houses resulting in max sum</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100</a:t>
                      </a:r>
                    </a:p>
                  </a:txBody>
                  <a:tcPr marL="74339" marR="74339" marT="37170" marB="37170"/>
                </a:tc>
                <a:extLst>
                  <a:ext uri="{0D108BD9-81ED-4DB2-BD59-A6C34878D82A}">
                    <a16:rowId xmlns:a16="http://schemas.microsoft.com/office/drawing/2014/main" val="285278983"/>
                  </a:ext>
                </a:extLst>
              </a:tr>
              <a:tr h="637262">
                <a:tc>
                  <a:txBody>
                    <a:bodyPr/>
                    <a:lstStyle/>
                    <a:p>
                      <a:r>
                        <a:rPr lang="en-US" sz="1400"/>
                        <a:t>[0, 0, 0, 0]</a:t>
                      </a:r>
                    </a:p>
                  </a:txBody>
                  <a:tcPr marL="74339" marR="74339" marT="37170" marB="37170"/>
                </a:tc>
                <a:tc>
                  <a:txBody>
                    <a:bodyPr/>
                    <a:lstStyle/>
                    <a:p>
                      <a:r>
                        <a:rPr lang="en-US" sz="1400"/>
                        <a:t>Array with all houses having no cash</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0</a:t>
                      </a:r>
                    </a:p>
                  </a:txBody>
                  <a:tcPr marL="74339" marR="74339" marT="37170" marB="37170"/>
                </a:tc>
                <a:extLst>
                  <a:ext uri="{0D108BD9-81ED-4DB2-BD59-A6C34878D82A}">
                    <a16:rowId xmlns:a16="http://schemas.microsoft.com/office/drawing/2014/main" val="2600853998"/>
                  </a:ext>
                </a:extLst>
              </a:tr>
            </a:tbl>
          </a:graphicData>
        </a:graphic>
      </p:graphicFrame>
    </p:spTree>
    <p:extLst>
      <p:ext uri="{BB962C8B-B14F-4D97-AF65-F5344CB8AC3E}">
        <p14:creationId xmlns:p14="http://schemas.microsoft.com/office/powerpoint/2010/main" val="2352866993"/>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Extra Practice</a:t>
            </a:r>
          </a:p>
        </p:txBody>
      </p:sp>
      <p:sp>
        <p:nvSpPr>
          <p:cNvPr id="3" name="Text Placeholder 2"/>
          <p:cNvSpPr>
            <a:spLocks noGrp="1"/>
          </p:cNvSpPr>
          <p:nvPr>
            <p:ph type="body" sz="quarter" idx="16"/>
          </p:nvPr>
        </p:nvSpPr>
        <p:spPr/>
        <p:txBody>
          <a:bodyPr/>
          <a:lstStyle/>
          <a:p>
            <a:r>
              <a:rPr lang="en-US" b="1">
                <a:gradFill>
                  <a:gsLst>
                    <a:gs pos="79646">
                      <a:srgbClr val="737373"/>
                    </a:gs>
                    <a:gs pos="63000">
                      <a:srgbClr val="737373"/>
                    </a:gs>
                  </a:gsLst>
                  <a:lin ang="5400000" scaled="1"/>
                </a:gradFill>
                <a:latin typeface="Segoe UI Semilight"/>
                <a:hlinkClick r:id="rId3"/>
              </a:rPr>
              <a:t>Generate Parentheses</a:t>
            </a:r>
            <a:endParaRPr lang="en-US" b="1">
              <a:gradFill>
                <a:gsLst>
                  <a:gs pos="79646">
                    <a:srgbClr val="737373"/>
                  </a:gs>
                  <a:gs pos="63000">
                    <a:srgbClr val="737373"/>
                  </a:gs>
                </a:gsLst>
                <a:lin ang="5400000" scaled="1"/>
              </a:gradFill>
              <a:latin typeface="Segoe UI Semilight"/>
            </a:endParaRPr>
          </a:p>
          <a:p>
            <a:pPr>
              <a:spcBef>
                <a:spcPts val="0"/>
              </a:spcBef>
            </a:pPr>
            <a:r>
              <a:rPr lang="en-US" b="1">
                <a:gradFill>
                  <a:gsLst>
                    <a:gs pos="79646">
                      <a:srgbClr val="737373"/>
                    </a:gs>
                    <a:gs pos="63000">
                      <a:srgbClr val="737373"/>
                    </a:gs>
                  </a:gsLst>
                  <a:lin ang="5400000" scaled="1"/>
                </a:gradFill>
                <a:hlinkClick r:id="rId4"/>
              </a:rPr>
              <a:t>Stack of Boxes</a:t>
            </a:r>
            <a:endParaRPr lang="en-US" b="1">
              <a:gradFill>
                <a:gsLst>
                  <a:gs pos="79646">
                    <a:srgbClr val="737373"/>
                  </a:gs>
                  <a:gs pos="63000">
                    <a:srgbClr val="737373"/>
                  </a:gs>
                </a:gsLst>
                <a:lin ang="5400000" scaled="1"/>
              </a:gradFill>
            </a:endParaRPr>
          </a:p>
          <a:p>
            <a:pPr>
              <a:spcBef>
                <a:spcPts val="0"/>
              </a:spcBef>
            </a:pPr>
            <a:r>
              <a:rPr lang="en-US" b="1">
                <a:gradFill>
                  <a:gsLst>
                    <a:gs pos="79646">
                      <a:srgbClr val="737373"/>
                    </a:gs>
                    <a:gs pos="63000">
                      <a:srgbClr val="737373"/>
                    </a:gs>
                  </a:gsLst>
                  <a:lin ang="5400000" scaled="1"/>
                </a:gradFill>
                <a:hlinkClick r:id="rId5"/>
              </a:rPr>
              <a:t>Search in Sorted/Rotated Array</a:t>
            </a:r>
            <a:endParaRPr lang="en-US" b="1"/>
          </a:p>
          <a:p>
            <a:pPr marL="0" indent="0">
              <a:buNone/>
            </a:pPr>
            <a:endParaRPr lang="en-US" b="1">
              <a:gradFill>
                <a:gsLst>
                  <a:gs pos="79646">
                    <a:srgbClr val="737373"/>
                  </a:gs>
                  <a:gs pos="63000">
                    <a:srgbClr val="737373"/>
                  </a:gs>
                </a:gsLst>
                <a:lin ang="5400000" scaled="1"/>
              </a:gradFill>
              <a:latin typeface="Segoe UI Semilight"/>
            </a:endParaRPr>
          </a:p>
          <a:p>
            <a:endParaRPr lang="en-US"/>
          </a:p>
        </p:txBody>
      </p:sp>
    </p:spTree>
    <p:extLst>
      <p:ext uri="{BB962C8B-B14F-4D97-AF65-F5344CB8AC3E}">
        <p14:creationId xmlns:p14="http://schemas.microsoft.com/office/powerpoint/2010/main" val="187321149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9628CF-1D1D-414D-AECD-9A2866C41686}"/>
              </a:ext>
            </a:extLst>
          </p:cNvPr>
          <p:cNvSpPr>
            <a:spLocks noGrp="1"/>
          </p:cNvSpPr>
          <p:nvPr>
            <p:ph type="body" sz="quarter" idx="14"/>
          </p:nvPr>
        </p:nvSpPr>
        <p:spPr/>
        <p:txBody>
          <a:bodyPr/>
          <a:lstStyle/>
          <a:p>
            <a:r>
              <a:rPr lang="en-US"/>
              <a:t>Homework Problem</a:t>
            </a:r>
          </a:p>
        </p:txBody>
      </p:sp>
      <p:sp>
        <p:nvSpPr>
          <p:cNvPr id="3" name="Text Placeholder 2">
            <a:extLst>
              <a:ext uri="{FF2B5EF4-FFF2-40B4-BE49-F238E27FC236}">
                <a16:creationId xmlns:a16="http://schemas.microsoft.com/office/drawing/2014/main" id="{5E37BCBD-F1CE-4747-9F97-38A2F6555FE8}"/>
              </a:ext>
            </a:extLst>
          </p:cNvPr>
          <p:cNvSpPr>
            <a:spLocks noGrp="1"/>
          </p:cNvSpPr>
          <p:nvPr>
            <p:ph type="body" sz="quarter" idx="16"/>
          </p:nvPr>
        </p:nvSpPr>
        <p:spPr/>
        <p:txBody>
          <a:bodyPr/>
          <a:lstStyle/>
          <a:p>
            <a:pPr marL="0" indent="0">
              <a:buNone/>
            </a:pPr>
            <a:r>
              <a:rPr lang="en-US" b="1"/>
              <a:t>Word Break</a:t>
            </a:r>
          </a:p>
          <a:p>
            <a:pPr marL="0" indent="0">
              <a:buNone/>
            </a:pPr>
            <a:r>
              <a:rPr lang="en-US" sz="1200"/>
              <a:t>Given an input string and a dictionary of words, find out if the input string can be segmented into a space-separated sequence of dictionary words.</a:t>
            </a:r>
          </a:p>
          <a:p>
            <a:pPr marL="0" indent="0">
              <a:buNone/>
            </a:pPr>
            <a:r>
              <a:rPr lang="en-US" sz="1200"/>
              <a:t>For example, consider the following dictionary: { pear, salmon, foot, prints, footprints, leave, you, sun, girl, enjoy },</a:t>
            </a:r>
          </a:p>
          <a:p>
            <a:pPr marL="0" indent="0">
              <a:lnSpc>
                <a:spcPct val="100000"/>
              </a:lnSpc>
              <a:spcBef>
                <a:spcPts val="0"/>
              </a:spcBef>
              <a:buNone/>
            </a:pPr>
            <a:endParaRPr lang="en-US" sz="1200"/>
          </a:p>
          <a:p>
            <a:pPr marL="0" indent="0">
              <a:lnSpc>
                <a:spcPct val="100000"/>
              </a:lnSpc>
              <a:spcBef>
                <a:spcPts val="0"/>
              </a:spcBef>
              <a:buNone/>
            </a:pPr>
            <a:r>
              <a:rPr lang="en-US" sz="1200"/>
              <a:t>Examples:</a:t>
            </a:r>
          </a:p>
          <a:p>
            <a:pPr marL="0" indent="0">
              <a:lnSpc>
                <a:spcPct val="100000"/>
              </a:lnSpc>
              <a:spcBef>
                <a:spcPts val="0"/>
              </a:spcBef>
              <a:buNone/>
            </a:pPr>
            <a:r>
              <a:rPr lang="en-US" sz="1200"/>
              <a:t>Given the string “</a:t>
            </a:r>
            <a:r>
              <a:rPr lang="en-US" sz="1200" err="1"/>
              <a:t>youenjoy</a:t>
            </a:r>
            <a:r>
              <a:rPr lang="en-US" sz="1200"/>
              <a:t>”, </a:t>
            </a:r>
          </a:p>
          <a:p>
            <a:pPr marL="0" indent="0">
              <a:lnSpc>
                <a:spcPct val="100000"/>
              </a:lnSpc>
              <a:spcBef>
                <a:spcPts val="0"/>
              </a:spcBef>
              <a:buNone/>
            </a:pPr>
            <a:r>
              <a:rPr lang="en-US" sz="1200"/>
              <a:t>Output: True (The string can be segmented as “you enjoy”)</a:t>
            </a:r>
          </a:p>
          <a:p>
            <a:pPr marL="0" indent="0">
              <a:lnSpc>
                <a:spcPct val="100000"/>
              </a:lnSpc>
              <a:spcBef>
                <a:spcPts val="0"/>
              </a:spcBef>
              <a:buNone/>
            </a:pPr>
            <a:endParaRPr lang="en-US" sz="1200"/>
          </a:p>
          <a:p>
            <a:pPr marL="0" indent="0">
              <a:lnSpc>
                <a:spcPct val="100000"/>
              </a:lnSpc>
              <a:spcBef>
                <a:spcPts val="0"/>
              </a:spcBef>
              <a:buNone/>
            </a:pPr>
            <a:r>
              <a:rPr lang="en-US" sz="1200"/>
              <a:t>Input: “</a:t>
            </a:r>
            <a:r>
              <a:rPr lang="en-US" sz="1200" err="1"/>
              <a:t>youleavefootprints</a:t>
            </a:r>
            <a:r>
              <a:rPr lang="en-US" sz="1200"/>
              <a:t>”,</a:t>
            </a:r>
          </a:p>
          <a:p>
            <a:pPr marL="0" indent="0">
              <a:lnSpc>
                <a:spcPct val="100000"/>
              </a:lnSpc>
              <a:spcBef>
                <a:spcPts val="0"/>
              </a:spcBef>
              <a:buNone/>
            </a:pPr>
            <a:r>
              <a:rPr lang="en-US" sz="1200"/>
              <a:t>Output: True (The string can be segmented as “you leave footprints” or “you leave foot prints”)</a:t>
            </a:r>
          </a:p>
          <a:p>
            <a:pPr marL="0" indent="0">
              <a:lnSpc>
                <a:spcPct val="100000"/>
              </a:lnSpc>
              <a:spcBef>
                <a:spcPts val="0"/>
              </a:spcBef>
              <a:buNone/>
            </a:pPr>
            <a:endParaRPr lang="en-US" sz="1200"/>
          </a:p>
          <a:p>
            <a:pPr marL="0" indent="0">
              <a:lnSpc>
                <a:spcPct val="100000"/>
              </a:lnSpc>
              <a:spcBef>
                <a:spcPts val="0"/>
              </a:spcBef>
              <a:buNone/>
            </a:pPr>
            <a:r>
              <a:rPr lang="en-US" sz="1200" err="1"/>
              <a:t>Input:salmonenjoyapples</a:t>
            </a:r>
            <a:endParaRPr lang="en-US" sz="1200"/>
          </a:p>
          <a:p>
            <a:pPr marL="0" indent="0">
              <a:lnSpc>
                <a:spcPct val="100000"/>
              </a:lnSpc>
              <a:spcBef>
                <a:spcPts val="0"/>
              </a:spcBef>
              <a:buNone/>
            </a:pPr>
            <a:r>
              <a:rPr lang="en-US" sz="1200"/>
              <a:t>Output: False</a:t>
            </a:r>
          </a:p>
        </p:txBody>
      </p:sp>
    </p:spTree>
    <p:extLst>
      <p:ext uri="{BB962C8B-B14F-4D97-AF65-F5344CB8AC3E}">
        <p14:creationId xmlns:p14="http://schemas.microsoft.com/office/powerpoint/2010/main" val="308280769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4F54F9-8B82-4CB3-B94F-D68C329464C1}"/>
              </a:ext>
            </a:extLst>
          </p:cNvPr>
          <p:cNvSpPr>
            <a:spLocks noGrp="1"/>
          </p:cNvSpPr>
          <p:nvPr>
            <p:ph type="body" sz="quarter" idx="14"/>
          </p:nvPr>
        </p:nvSpPr>
        <p:spPr/>
        <p:txBody>
          <a:bodyPr/>
          <a:lstStyle/>
          <a:p>
            <a:r>
              <a:rPr lang="en-US"/>
              <a:t>E - Examples</a:t>
            </a:r>
          </a:p>
        </p:txBody>
      </p:sp>
      <p:sp>
        <p:nvSpPr>
          <p:cNvPr id="3" name="Text Placeholder 2">
            <a:extLst>
              <a:ext uri="{FF2B5EF4-FFF2-40B4-BE49-F238E27FC236}">
                <a16:creationId xmlns:a16="http://schemas.microsoft.com/office/drawing/2014/main"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id="{F3A202D3-6D10-41C4-94F3-A05C0E2CCD29}"/>
              </a:ext>
            </a:extLst>
          </p:cNvPr>
          <p:cNvGraphicFramePr>
            <a:graphicFrameLocks/>
          </p:cNvGraphicFramePr>
          <p:nvPr>
            <p:extLst/>
          </p:nvPr>
        </p:nvGraphicFramePr>
        <p:xfrm>
          <a:off x="668310" y="2625763"/>
          <a:ext cx="11256396" cy="3708753"/>
        </p:xfrm>
        <a:graphic>
          <a:graphicData uri="http://schemas.openxmlformats.org/drawingml/2006/table">
            <a:tbl>
              <a:tblPr firstRow="1" bandRow="1">
                <a:tableStyleId>{5C22544A-7EE6-4342-B048-85BDC9FD1C3A}</a:tableStyleId>
              </a:tblPr>
              <a:tblGrid>
                <a:gridCol w="2464261">
                  <a:extLst>
                    <a:ext uri="{9D8B030D-6E8A-4147-A177-3AD203B41FA5}">
                      <a16:colId xmlns:a16="http://schemas.microsoft.com/office/drawing/2014/main" val="1055167398"/>
                    </a:ext>
                  </a:extLst>
                </a:gridCol>
                <a:gridCol w="6604858">
                  <a:extLst>
                    <a:ext uri="{9D8B030D-6E8A-4147-A177-3AD203B41FA5}">
                      <a16:colId xmlns:a16="http://schemas.microsoft.com/office/drawing/2014/main" val="3202161822"/>
                    </a:ext>
                  </a:extLst>
                </a:gridCol>
                <a:gridCol w="2187277">
                  <a:extLst>
                    <a:ext uri="{9D8B030D-6E8A-4147-A177-3AD203B41FA5}">
                      <a16:colId xmlns:a16="http://schemas.microsoft.com/office/drawing/2014/main" val="2312036747"/>
                    </a:ext>
                  </a:extLst>
                </a:gridCol>
              </a:tblGrid>
              <a:tr h="324208">
                <a:tc>
                  <a:txBody>
                    <a:bodyPr/>
                    <a:lstStyle/>
                    <a:p>
                      <a:r>
                        <a:rPr lang="en-US" sz="1600"/>
                        <a:t>Sample Input</a:t>
                      </a:r>
                    </a:p>
                  </a:txBody>
                  <a:tcPr marL="74339" marR="74339" marT="37170" marB="37170"/>
                </a:tc>
                <a:tc>
                  <a:txBody>
                    <a:bodyPr/>
                    <a:lstStyle/>
                    <a:p>
                      <a:r>
                        <a:rPr lang="en-US" sz="1600"/>
                        <a:t>Class</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Out</a:t>
                      </a:r>
                    </a:p>
                  </a:txBody>
                  <a:tcPr marL="74339" marR="74339" marT="37170" marB="37170"/>
                </a:tc>
                <a:extLst>
                  <a:ext uri="{0D108BD9-81ED-4DB2-BD59-A6C34878D82A}">
                    <a16:rowId xmlns:a16="http://schemas.microsoft.com/office/drawing/2014/main" val="1401762930"/>
                  </a:ext>
                </a:extLst>
              </a:tr>
              <a:tr h="343700">
                <a:tc>
                  <a:txBody>
                    <a:bodyPr/>
                    <a:lstStyle/>
                    <a:p>
                      <a:r>
                        <a:rPr lang="en-US" sz="1400" err="1"/>
                        <a:t>Arr</a:t>
                      </a:r>
                      <a:r>
                        <a:rPr lang="en-US" sz="1400"/>
                        <a:t>: Null</a:t>
                      </a:r>
                    </a:p>
                  </a:txBody>
                  <a:tcPr marL="74339" marR="74339" marT="37170" marB="37170"/>
                </a:tc>
                <a:tc>
                  <a:txBody>
                    <a:bodyPr/>
                    <a:lstStyle/>
                    <a:p>
                      <a:r>
                        <a:rPr lang="en-US" sz="1400"/>
                        <a:t>Null input array</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a:t>
                      </a:r>
                    </a:p>
                  </a:txBody>
                  <a:tcPr marL="74339" marR="74339" marT="37170" marB="37170"/>
                </a:tc>
                <a:extLst>
                  <a:ext uri="{0D108BD9-81ED-4DB2-BD59-A6C34878D82A}">
                    <a16:rowId xmlns:a16="http://schemas.microsoft.com/office/drawing/2014/main" val="2645174905"/>
                  </a:ext>
                </a:extLst>
              </a:tr>
              <a:tr h="339035">
                <a:tc>
                  <a:txBody>
                    <a:bodyPr/>
                    <a:lstStyle/>
                    <a:p>
                      <a:r>
                        <a:rPr lang="en-US" sz="1400" err="1"/>
                        <a:t>Arr</a:t>
                      </a:r>
                      <a:r>
                        <a:rPr lang="en-US" sz="1400"/>
                        <a:t>: [] / [1,2] / [4]</a:t>
                      </a:r>
                    </a:p>
                  </a:txBody>
                  <a:tcPr marL="74339" marR="74339" marT="37170" marB="37170"/>
                </a:tc>
                <a:tc>
                  <a:txBody>
                    <a:bodyPr/>
                    <a:lstStyle/>
                    <a:p>
                      <a:r>
                        <a:rPr lang="en-US" sz="1400"/>
                        <a:t>Empty array or</a:t>
                      </a:r>
                      <a:r>
                        <a:rPr lang="en-US" sz="1400" baseline="0"/>
                        <a:t> array </a:t>
                      </a:r>
                      <a:r>
                        <a:rPr lang="en-US" sz="1400"/>
                        <a:t>size is less than</a:t>
                      </a:r>
                      <a:r>
                        <a:rPr lang="en-US" sz="1400" baseline="0"/>
                        <a:t> 3</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Throw an exception </a:t>
                      </a:r>
                    </a:p>
                  </a:txBody>
                  <a:tcPr marL="74339" marR="74339" marT="37170" marB="37170"/>
                </a:tc>
                <a:extLst>
                  <a:ext uri="{0D108BD9-81ED-4DB2-BD59-A6C34878D82A}">
                    <a16:rowId xmlns:a16="http://schemas.microsoft.com/office/drawing/2014/main" val="1914591420"/>
                  </a:ext>
                </a:extLst>
              </a:tr>
              <a:tr h="493088">
                <a:tc>
                  <a:txBody>
                    <a:bodyPr/>
                    <a:lstStyle/>
                    <a:p>
                      <a:r>
                        <a:rPr lang="en-US" sz="1400" err="1"/>
                        <a:t>Arr</a:t>
                      </a:r>
                      <a:r>
                        <a:rPr lang="en-US" sz="1400"/>
                        <a:t>: [10, 10, 10]</a:t>
                      </a:r>
                    </a:p>
                  </a:txBody>
                  <a:tcPr marL="74339" marR="74339" marT="37170" marB="37170"/>
                </a:tc>
                <a:tc>
                  <a:txBody>
                    <a:bodyPr/>
                    <a:lstStyle/>
                    <a:p>
                      <a:r>
                        <a:rPr lang="en-US" sz="1400"/>
                        <a:t>Array with no solution</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Empty list</a:t>
                      </a:r>
                    </a:p>
                  </a:txBody>
                  <a:tcPr marL="74339" marR="74339" marT="37170" marB="37170"/>
                </a:tc>
                <a:extLst>
                  <a:ext uri="{0D108BD9-81ED-4DB2-BD59-A6C34878D82A}">
                    <a16:rowId xmlns:a16="http://schemas.microsoft.com/office/drawing/2014/main" val="1974791092"/>
                  </a:ext>
                </a:extLst>
              </a:tr>
              <a:tr h="566522">
                <a:tc>
                  <a:txBody>
                    <a:bodyPr/>
                    <a:lstStyle/>
                    <a:p>
                      <a:pPr marL="0" marR="0" lvl="0" indent="0" algn="l" defTabSz="498603" rtl="0" eaLnBrk="1" fontAlgn="auto" latinLnBrk="0" hangingPunct="1">
                        <a:lnSpc>
                          <a:spcPct val="100000"/>
                        </a:lnSpc>
                        <a:spcBef>
                          <a:spcPts val="0"/>
                        </a:spcBef>
                        <a:spcAft>
                          <a:spcPts val="0"/>
                        </a:spcAft>
                        <a:buClrTx/>
                        <a:buSzTx/>
                        <a:buFontTx/>
                        <a:buNone/>
                        <a:tabLst/>
                        <a:defRPr/>
                      </a:pPr>
                      <a:r>
                        <a:rPr lang="en-US" sz="1400" err="1"/>
                        <a:t>Arr</a:t>
                      </a:r>
                      <a:r>
                        <a:rPr lang="en-US" sz="1400"/>
                        <a:t>: </a:t>
                      </a:r>
                      <a:r>
                        <a:rPr lang="en-US" sz="1400" b="0" i="0" kern="1200">
                          <a:solidFill>
                            <a:schemeClr val="dk1"/>
                          </a:solidFill>
                          <a:effectLst/>
                          <a:latin typeface="+mn-lt"/>
                          <a:ea typeface="+mn-ea"/>
                          <a:cs typeface="+mn-cs"/>
                        </a:rPr>
                        <a:t>[-1, 0, 1, 3,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p>
                  </a:txBody>
                  <a:tcPr marL="74339" marR="74339" marT="37170" marB="37170"/>
                </a:tc>
                <a:tc>
                  <a:txBody>
                    <a:bodyPr/>
                    <a:lstStyle/>
                    <a:p>
                      <a:r>
                        <a:rPr lang="en-US" sz="1400" b="0" i="0" kern="1200">
                          <a:solidFill>
                            <a:schemeClr val="dk1"/>
                          </a:solidFill>
                          <a:effectLst/>
                          <a:latin typeface="+mn-lt"/>
                          <a:ea typeface="+mn-ea"/>
                          <a:cs typeface="+mn-cs"/>
                        </a:rPr>
                        <a:t>[[-4,1,3],[-1,0,1]]</a:t>
                      </a:r>
                    </a:p>
                  </a:txBody>
                  <a:tcPr marL="74339" marR="74339" marT="37170" marB="37170"/>
                </a:tc>
                <a:extLst>
                  <a:ext uri="{0D108BD9-81ED-4DB2-BD59-A6C34878D82A}">
                    <a16:rowId xmlns:a16="http://schemas.microsoft.com/office/drawing/2014/main" val="3067393528"/>
                  </a:ext>
                </a:extLst>
              </a:tr>
              <a:tr h="517501">
                <a:tc>
                  <a:txBody>
                    <a:bodyPr/>
                    <a:lstStyle/>
                    <a:p>
                      <a:r>
                        <a:rPr lang="en-US" sz="1400" err="1"/>
                        <a:t>Arr</a:t>
                      </a:r>
                      <a:r>
                        <a:rPr lang="en-US" sz="1400"/>
                        <a:t>: </a:t>
                      </a:r>
                      <a:r>
                        <a:rPr lang="en-US" sz="1400" b="0" i="0" kern="1200">
                          <a:solidFill>
                            <a:schemeClr val="dk1"/>
                          </a:solidFill>
                          <a:effectLst/>
                          <a:latin typeface="+mn-lt"/>
                          <a:ea typeface="+mn-ea"/>
                          <a:cs typeface="+mn-cs"/>
                        </a:rPr>
                        <a:t>[-1, 0, 1, 2, -1, -4]</a:t>
                      </a:r>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Array with solution.</a:t>
                      </a:r>
                      <a:r>
                        <a:rPr lang="en-US" sz="1400" baseline="0"/>
                        <a:t> With possible duplicate results. </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[[-1,-1,2],[-1,0,1]]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kern="1200">
                          <a:solidFill>
                            <a:schemeClr val="dk1"/>
                          </a:solidFill>
                          <a:effectLst/>
                          <a:latin typeface="+mn-lt"/>
                          <a:ea typeface="+mn-ea"/>
                          <a:cs typeface="+mn-cs"/>
                        </a:rPr>
                        <a:t>([-1, 0, 1] can appear twice,</a:t>
                      </a:r>
                      <a:r>
                        <a:rPr lang="en-US" sz="1400" b="0" i="0" kern="1200" baseline="0">
                          <a:solidFill>
                            <a:schemeClr val="dk1"/>
                          </a:solidFill>
                          <a:effectLst/>
                          <a:latin typeface="+mn-lt"/>
                          <a:ea typeface="+mn-ea"/>
                          <a:cs typeface="+mn-cs"/>
                        </a:rPr>
                        <a:t> but is eliminated</a:t>
                      </a:r>
                      <a:r>
                        <a:rPr lang="en-US" sz="1400" b="0" i="0" kern="1200">
                          <a:solidFill>
                            <a:schemeClr val="dk1"/>
                          </a:solidFill>
                          <a:effectLst/>
                          <a:latin typeface="+mn-lt"/>
                          <a:ea typeface="+mn-ea"/>
                          <a:cs typeface="+mn-cs"/>
                        </a:rPr>
                        <a:t>)</a:t>
                      </a:r>
                      <a:endParaRPr lang="en-US" sz="1400"/>
                    </a:p>
                  </a:txBody>
                  <a:tcPr marL="74339" marR="74339" marT="37170" marB="37170"/>
                </a:tc>
                <a:extLst>
                  <a:ext uri="{0D108BD9-81ED-4DB2-BD59-A6C34878D82A}">
                    <a16:rowId xmlns:a16="http://schemas.microsoft.com/office/drawing/2014/main" val="906661883"/>
                  </a:ext>
                </a:extLst>
              </a:tr>
              <a:tr h="594175">
                <a:tc>
                  <a:txBody>
                    <a:bodyPr/>
                    <a:lstStyle/>
                    <a:p>
                      <a:r>
                        <a:rPr lang="en-US" sz="1400" err="1"/>
                        <a:t>Arr</a:t>
                      </a:r>
                      <a:r>
                        <a:rPr lang="en-US" sz="1400"/>
                        <a:t>: [-6,</a:t>
                      </a:r>
                      <a:r>
                        <a:rPr lang="en-US" sz="1400" baseline="0"/>
                        <a:t> 2, 3, 3</a:t>
                      </a:r>
                      <a:r>
                        <a:rPr lang="en-US" sz="1400"/>
                        <a:t>]</a:t>
                      </a:r>
                    </a:p>
                  </a:txBody>
                  <a:tcPr marL="74339" marR="74339" marT="37170" marB="37170"/>
                </a:tc>
                <a:tc>
                  <a:txBody>
                    <a:bodyPr/>
                    <a:lstStyle/>
                    <a:p>
                      <a:r>
                        <a:rPr lang="en-US" sz="1400"/>
                        <a:t>Array with solution. With some results containing</a:t>
                      </a:r>
                      <a:r>
                        <a:rPr lang="en-US" sz="1400" baseline="0"/>
                        <a:t> duplicate elements.</a:t>
                      </a:r>
                      <a:endParaRPr lang="en-US" sz="1400"/>
                    </a:p>
                  </a:txBody>
                  <a:tcPr marL="74339" marR="74339" marT="37170" marB="3717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[[-6, 3,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3 appears twice</a:t>
                      </a:r>
                      <a:r>
                        <a:rPr lang="en-US" sz="1400" baseline="0"/>
                        <a:t> in the result, but that’s acceptable.</a:t>
                      </a:r>
                      <a:endParaRPr lang="en-US" sz="1400"/>
                    </a:p>
                  </a:txBody>
                  <a:tcPr marL="74339" marR="74339" marT="37170" marB="37170"/>
                </a:tc>
                <a:extLst>
                  <a:ext uri="{0D108BD9-81ED-4DB2-BD59-A6C34878D82A}">
                    <a16:rowId xmlns:a16="http://schemas.microsoft.com/office/drawing/2014/main" val="2600853998"/>
                  </a:ext>
                </a:extLst>
              </a:tr>
            </a:tbl>
          </a:graphicData>
        </a:graphic>
      </p:graphicFrame>
    </p:spTree>
    <p:extLst>
      <p:ext uri="{BB962C8B-B14F-4D97-AF65-F5344CB8AC3E}">
        <p14:creationId xmlns:p14="http://schemas.microsoft.com/office/powerpoint/2010/main" val="18410788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38946" y="365560"/>
            <a:ext cx="10514108" cy="1325375"/>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567720" y="5037764"/>
            <a:ext cx="0" cy="0"/>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E86A1290-E429-484A-88F7-11E5A580D713}"/>
                  </a:ext>
                </a:extLst>
              </p:cNvPr>
              <p:cNvSpPr>
                <a:spLocks noGrp="1"/>
              </p:cNvSpPr>
              <p:nvPr>
                <p:ph idx="1"/>
              </p:nvPr>
            </p:nvSpPr>
            <p:spPr>
              <a:xfrm>
                <a:off x="546642" y="2595460"/>
                <a:ext cx="10512872" cy="3154510"/>
              </a:xfrm>
            </p:spPr>
            <p:txBody>
              <a:bodyPr>
                <a:normAutofit/>
              </a:bodyPr>
              <a:lstStyle/>
              <a:p>
                <a:r>
                  <a:rPr lang="en-US"/>
                  <a:t>Form all possible triplets of integers from the input</a:t>
                </a:r>
              </a:p>
              <a:p>
                <a:r>
                  <a:rPr lang="en-US"/>
                  <a:t>Check which of the above triplets add up to 0</a:t>
                </a:r>
              </a:p>
              <a:p>
                <a:r>
                  <a:rPr lang="en-US"/>
                  <a:t>Eliminate duplicate results</a:t>
                </a:r>
              </a:p>
              <a:p>
                <a:r>
                  <a:rPr lang="en-US"/>
                  <a:t>Return all the pairs that satisfies the condition</a:t>
                </a:r>
              </a:p>
              <a:p>
                <a:r>
                  <a:rPr lang="en-US"/>
                  <a:t>Time complexity is O(</a:t>
                </a:r>
                <a14:m>
                  <m:oMath xmlns:m="http://schemas.openxmlformats.org/officeDocument/2006/math">
                    <m:sSup>
                      <m:sSupPr>
                        <m:ctrlPr>
                          <a:rPr lang="en-US" i="1" dirty="0" smtClean="0">
                            <a:latin typeface="Cambria Math" panose="02040503050406030204" pitchFamily="18" charset="0"/>
                          </a:rPr>
                        </m:ctrlPr>
                      </m:sSupPr>
                      <m:e>
                        <m:r>
                          <a:rPr lang="en-US" i="1" dirty="0" smtClean="0">
                            <a:latin typeface="Cambria Math" panose="02040503050406030204" pitchFamily="18" charset="0"/>
                          </a:rPr>
                          <m:t>𝑛</m:t>
                        </m:r>
                      </m:e>
                      <m:sup>
                        <m:r>
                          <a:rPr lang="en-US" b="0" i="0" dirty="0" smtClean="0">
                            <a:latin typeface="Cambria Math" panose="02040503050406030204" pitchFamily="18" charset="0"/>
                          </a:rPr>
                          <m:t>3</m:t>
                        </m:r>
                      </m:sup>
                    </m:sSup>
                  </m:oMath>
                </a14:m>
                <a:r>
                  <a:rPr lang="en-US"/>
                  <a:t>) , based on how many ways we can select 3 elements from an array</a:t>
                </a:r>
              </a:p>
            </p:txBody>
          </p:sp>
        </mc:Choice>
        <mc:Fallback>
          <p:sp>
            <p:nvSpPr>
              <p:cNvPr id="3" name="Content Placeholder 2">
                <a:extLst>
                  <a:ext uri="{FF2B5EF4-FFF2-40B4-BE49-F238E27FC236}">
                    <a16:creationId xmlns:a16="http://schemas.microsoft.com/office/drawing/2014/main" id="{E86A1290-E429-484A-88F7-11E5A580D713}"/>
                  </a:ext>
                </a:extLst>
              </p:cNvPr>
              <p:cNvSpPr>
                <a:spLocks noGrp="1" noRot="1" noChangeAspect="1" noMove="1" noResize="1" noEditPoints="1" noAdjustHandles="1" noChangeArrowheads="1" noChangeShapeType="1" noTextEdit="1"/>
              </p:cNvSpPr>
              <p:nvPr>
                <p:ph idx="1"/>
              </p:nvPr>
            </p:nvSpPr>
            <p:spPr>
              <a:xfrm>
                <a:off x="546642" y="2595460"/>
                <a:ext cx="10512872" cy="3154510"/>
              </a:xfr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88155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Can we do better than O(</a:t>
                </a:r>
                <a14:m>
                  <m:oMath xmlns:m="http://schemas.openxmlformats.org/officeDocument/2006/math">
                    <m:sSup>
                      <m:sSupPr>
                        <m:ctrlPr>
                          <a:rPr lang="en-US" i="1" dirty="0">
                            <a:latin typeface="Cambria Math" panose="02040503050406030204" pitchFamily="18" charset="0"/>
                          </a:rPr>
                        </m:ctrlPr>
                      </m:sSupPr>
                      <m:e>
                        <m:r>
                          <a:rPr lang="en-US" i="1" dirty="0">
                            <a:latin typeface="Cambria Math" panose="02040503050406030204" pitchFamily="18" charset="0"/>
                          </a:rPr>
                          <m:t>𝑛</m:t>
                        </m:r>
                      </m:e>
                      <m:sup>
                        <m:r>
                          <a:rPr lang="en-US" b="0" i="0" dirty="0" smtClean="0">
                            <a:latin typeface="Cambria Math" panose="02040503050406030204" pitchFamily="18" charset="0"/>
                          </a:rPr>
                          <m:t>3</m:t>
                        </m:r>
                      </m:sup>
                    </m:sSup>
                  </m:oMath>
                </a14:m>
                <a:r>
                  <a:rPr lang="en-US"/>
                  <a:t>)?</a:t>
                </a:r>
              </a:p>
              <a:p>
                <a:pPr lvl="1"/>
                <a:r>
                  <a:rPr lang="en-US"/>
                  <a:t>We already know how to get 2Sum (which takes array and target as inputs) that runs in O(n). Can we extend it to find 3Sum?</a:t>
                </a:r>
              </a:p>
            </p:txBody>
          </p:sp>
        </mc:Choice>
        <mc:Fallback>
          <p:sp>
            <p:nvSpPr>
              <p:cNvPr id="3" name="Text Placeholder 2">
                <a:extLst>
                  <a:ext uri="{FF2B5EF4-FFF2-40B4-BE49-F238E27FC236}">
                    <a16:creationId xmlns:a16="http://schemas.microsoft.com/office/drawing/2014/main" id="{A6B34C81-F50E-4334-AE1A-313E6F3944C2}"/>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386769969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a:t>How can we extend 2Sum?</a:t>
            </a:r>
          </a:p>
          <a:p>
            <a:pPr lvl="1"/>
            <a:r>
              <a:rPr lang="en-US"/>
              <a:t>2Sum takes array and target as inputs</a:t>
            </a:r>
          </a:p>
          <a:p>
            <a:pPr lvl="1"/>
            <a:r>
              <a:rPr lang="en-US"/>
              <a:t>Iterate over the input array and for each element, calculate 2Sum, with negative of current element as the target and the remaining array as the input array to 2Sum?</a:t>
            </a:r>
          </a:p>
          <a:p>
            <a:pPr marL="163401" lvl="1" indent="0">
              <a:buNone/>
            </a:pPr>
            <a:r>
              <a:rPr lang="en-US"/>
              <a:t>	a + b + c = 0    =&gt;    -a = b + c</a:t>
            </a:r>
          </a:p>
          <a:p>
            <a:pPr marL="163401" lvl="1" indent="0">
              <a:buNone/>
            </a:pPr>
            <a:r>
              <a:rPr lang="en-US"/>
              <a:t>	for each iteration, target = -a = </a:t>
            </a:r>
            <a:r>
              <a:rPr lang="en-US" err="1"/>
              <a:t>b+c</a:t>
            </a:r>
            <a:endParaRPr lang="en-US"/>
          </a:p>
          <a:p>
            <a:pPr lvl="1"/>
            <a:endParaRPr lang="en-US"/>
          </a:p>
          <a:p>
            <a:pPr lvl="1"/>
            <a:endParaRPr lang="en-US"/>
          </a:p>
        </p:txBody>
      </p:sp>
    </p:spTree>
    <p:extLst>
      <p:ext uri="{BB962C8B-B14F-4D97-AF65-F5344CB8AC3E}">
        <p14:creationId xmlns:p14="http://schemas.microsoft.com/office/powerpoint/2010/main" val="2255077811"/>
      </p:ext>
    </p:extLst>
  </p:cSld>
  <p:clrMapOvr>
    <a:masterClrMapping/>
  </p:clrMapOvr>
  <p:transition>
    <p:fade/>
  </p:transition>
</p:sld>
</file>

<file path=ppt/theme/theme1.xml><?xml version="1.0" encoding="utf-8"?>
<a:theme xmlns:a="http://schemas.openxmlformats.org/drawingml/2006/main" name="1_Office Theme">
  <a:themeElements>
    <a:clrScheme name="Custom 5">
      <a:dk1>
        <a:srgbClr val="737373"/>
      </a:dk1>
      <a:lt1>
        <a:srgbClr val="FFFFFF"/>
      </a:lt1>
      <a:dk2>
        <a:srgbClr val="000000"/>
      </a:dk2>
      <a:lt2>
        <a:srgbClr val="D7D7D7"/>
      </a:lt2>
      <a:accent1>
        <a:srgbClr val="00B294"/>
      </a:accent1>
      <a:accent2>
        <a:srgbClr val="BAD80A"/>
      </a:accent2>
      <a:accent3>
        <a:srgbClr val="D83B01"/>
      </a:accent3>
      <a:accent4>
        <a:srgbClr val="004B50"/>
      </a:accent4>
      <a:accent5>
        <a:srgbClr val="737373"/>
      </a:accent5>
      <a:accent6>
        <a:srgbClr val="000000"/>
      </a:accent6>
      <a:hlink>
        <a:srgbClr val="004B50"/>
      </a:hlink>
      <a:folHlink>
        <a:srgbClr val="00B294"/>
      </a:folHlink>
    </a:clrScheme>
    <a:fontScheme name="Custom 8">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ctr">
          <a:defRPr smtClean="0">
            <a:gradFill>
              <a:gsLst>
                <a:gs pos="53097">
                  <a:schemeClr val="tx1"/>
                </a:gs>
                <a:gs pos="29000">
                  <a:schemeClr val="tx1"/>
                </a:gs>
              </a:gsLst>
              <a:lin ang="5400000" scaled="1"/>
            </a:gradFill>
          </a:defRPr>
        </a:defPPr>
      </a:lstStyle>
      <a:style>
        <a:lnRef idx="1">
          <a:schemeClr val="accent1"/>
        </a:lnRef>
        <a:fillRef idx="3">
          <a:schemeClr val="accent1"/>
        </a:fillRef>
        <a:effectRef idx="2">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146304" tIns="91440" rIns="0" bIns="0" rtlCol="0">
        <a:noAutofit/>
      </a:bodyPr>
      <a:lstStyle>
        <a:defPPr>
          <a:lnSpc>
            <a:spcPct val="110000"/>
          </a:lnSpc>
          <a:spcBef>
            <a:spcPts val="2000"/>
          </a:spcBef>
          <a:defRPr sz="2000" spc="50" dirty="0" err="1" smtClean="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defRPr>
        </a:defPPr>
      </a:lstStyle>
    </a:txDef>
  </a:objectDefaults>
  <a:extraClrSchemeLst/>
  <a:extLst>
    <a:ext uri="{05A4C25C-085E-4340-85A3-A5531E510DB2}">
      <thm15:themeFamily xmlns:thm15="http://schemas.microsoft.com/office/thememl/2012/main" name="Microsoft Learning and Readiness Template" id="{AA4B2B26-2A52-4845-8811-1CBEA504717F}" vid="{EB2A4E7F-495E-45D9-A793-F10EB294EB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52</Slides>
  <Notes>52</Notes>
  <HiddenSlides>0</HiddenSlide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1_Office Theme</vt:lpstr>
      <vt:lpstr>PowerPoint Presentation</vt:lpstr>
      <vt:lpstr>PowerPoint Presentation</vt:lpstr>
      <vt:lpstr>PowerPoint Presentation</vt:lpstr>
      <vt:lpstr>PowerPoint Presentation</vt:lpstr>
      <vt:lpstr>PowerPoint Presentation</vt:lpstr>
      <vt:lpstr>PowerPoint Presentation</vt:lpstr>
      <vt:lpstr>B – Brute Force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 – Walk 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 – Brute Force</vt:lpstr>
      <vt:lpstr>B – Brute Force</vt:lpstr>
      <vt:lpstr>B – Brute Force</vt:lpstr>
      <vt:lpstr>PowerPoint Presentation</vt:lpstr>
      <vt:lpstr>PowerPoint Presentation</vt:lpstr>
      <vt:lpstr>PowerPoint Presentation</vt:lpstr>
      <vt:lpstr>PowerPoint Presentation</vt:lpstr>
      <vt:lpstr>PowerPoint Presentation</vt:lpstr>
      <vt:lpstr>PowerPoint Presentation</vt:lpstr>
      <vt:lpstr>Best practice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2017-08-08T23:15:41Z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dheerajs@microsoft.com</vt:lpwstr>
  </property>
  <property fmtid="{D5CDD505-2E9C-101B-9397-08002B2CF9AE}" pid="6" name="MSIP_Label_f42aa342-8706-4288-bd11-ebb85995028c_SetDate">
    <vt:lpwstr>2017-08-08T07:59:45.4085638-07:00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